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83" r:id="rId6"/>
    <p:sldId id="284" r:id="rId7"/>
    <p:sldId id="286" r:id="rId8"/>
    <p:sldId id="263" r:id="rId9"/>
    <p:sldId id="266" r:id="rId10"/>
    <p:sldId id="269" r:id="rId11"/>
    <p:sldId id="270" r:id="rId12"/>
    <p:sldId id="271" r:id="rId13"/>
    <p:sldId id="272" r:id="rId14"/>
    <p:sldId id="273" r:id="rId15"/>
    <p:sldId id="275" r:id="rId16"/>
    <p:sldId id="274" r:id="rId17"/>
    <p:sldId id="276" r:id="rId18"/>
    <p:sldId id="277" r:id="rId19"/>
    <p:sldId id="278" r:id="rId20"/>
    <p:sldId id="280" r:id="rId21"/>
    <p:sldId id="287" r:id="rId22"/>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539824"/>
    <a:srgbClr val="000099"/>
    <a:srgbClr val="003366"/>
    <a:srgbClr val="006600"/>
    <a:srgbClr val="6600CC"/>
    <a:srgbClr val="F9A9EE"/>
    <a:srgbClr val="F791E8"/>
    <a:srgbClr val="F470E1"/>
    <a:srgbClr val="ED1F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7"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0F360-83E9-4290-8932-59394EA1DB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o-RO"/>
          </a:p>
        </p:txBody>
      </p:sp>
      <p:sp>
        <p:nvSpPr>
          <p:cNvPr id="3" name="Subtitle 2">
            <a:extLst>
              <a:ext uri="{FF2B5EF4-FFF2-40B4-BE49-F238E27FC236}">
                <a16:creationId xmlns:a16="http://schemas.microsoft.com/office/drawing/2014/main" id="{D6076598-C673-4895-A7B4-86133B875B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o-RO"/>
          </a:p>
        </p:txBody>
      </p:sp>
      <p:sp>
        <p:nvSpPr>
          <p:cNvPr id="4" name="Date Placeholder 3">
            <a:extLst>
              <a:ext uri="{FF2B5EF4-FFF2-40B4-BE49-F238E27FC236}">
                <a16:creationId xmlns:a16="http://schemas.microsoft.com/office/drawing/2014/main" id="{61B9EA55-8755-401F-9000-A40C4CCDE57A}"/>
              </a:ext>
            </a:extLst>
          </p:cNvPr>
          <p:cNvSpPr>
            <a:spLocks noGrp="1"/>
          </p:cNvSpPr>
          <p:nvPr>
            <p:ph type="dt" sz="half" idx="10"/>
          </p:nvPr>
        </p:nvSpPr>
        <p:spPr/>
        <p:txBody>
          <a:bodyPr/>
          <a:lstStyle/>
          <a:p>
            <a:fld id="{0A76C2B2-323F-48F9-BB7E-40F11C8A81A4}" type="datetimeFigureOut">
              <a:rPr lang="ro-RO" smtClean="0"/>
              <a:t>30.09.2020</a:t>
            </a:fld>
            <a:endParaRPr lang="ro-RO"/>
          </a:p>
        </p:txBody>
      </p:sp>
      <p:sp>
        <p:nvSpPr>
          <p:cNvPr id="5" name="Footer Placeholder 4">
            <a:extLst>
              <a:ext uri="{FF2B5EF4-FFF2-40B4-BE49-F238E27FC236}">
                <a16:creationId xmlns:a16="http://schemas.microsoft.com/office/drawing/2014/main" id="{2A888583-4063-4171-8FE2-0CBC5014BA83}"/>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18A14EF6-DCE8-4666-91CD-EB920F8987C5}"/>
              </a:ext>
            </a:extLst>
          </p:cNvPr>
          <p:cNvSpPr>
            <a:spLocks noGrp="1"/>
          </p:cNvSpPr>
          <p:nvPr>
            <p:ph type="sldNum" sz="quarter" idx="12"/>
          </p:nvPr>
        </p:nvSpPr>
        <p:spPr/>
        <p:txBody>
          <a:bodyPr/>
          <a:lstStyle/>
          <a:p>
            <a:fld id="{BFF5D0B6-0D3E-4BCC-AD63-A688AD4465E5}" type="slidenum">
              <a:rPr lang="ro-RO" smtClean="0"/>
              <a:t>‹#›</a:t>
            </a:fld>
            <a:endParaRPr lang="ro-RO"/>
          </a:p>
        </p:txBody>
      </p:sp>
    </p:spTree>
    <p:extLst>
      <p:ext uri="{BB962C8B-B14F-4D97-AF65-F5344CB8AC3E}">
        <p14:creationId xmlns:p14="http://schemas.microsoft.com/office/powerpoint/2010/main" val="1527854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6986A-F89F-4C29-8330-7B94219943D5}"/>
              </a:ext>
            </a:extLst>
          </p:cNvPr>
          <p:cNvSpPr>
            <a:spLocks noGrp="1"/>
          </p:cNvSpPr>
          <p:nvPr>
            <p:ph type="title"/>
          </p:nvPr>
        </p:nvSpPr>
        <p:spPr/>
        <p:txBody>
          <a:bodyPr/>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B14C9578-8B83-4602-9FD0-04FAB1902B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F7396D63-BC96-4AC6-A5EF-A7A5E2EA08D8}"/>
              </a:ext>
            </a:extLst>
          </p:cNvPr>
          <p:cNvSpPr>
            <a:spLocks noGrp="1"/>
          </p:cNvSpPr>
          <p:nvPr>
            <p:ph type="dt" sz="half" idx="10"/>
          </p:nvPr>
        </p:nvSpPr>
        <p:spPr/>
        <p:txBody>
          <a:bodyPr/>
          <a:lstStyle/>
          <a:p>
            <a:fld id="{0A76C2B2-323F-48F9-BB7E-40F11C8A81A4}" type="datetimeFigureOut">
              <a:rPr lang="ro-RO" smtClean="0"/>
              <a:t>30.09.2020</a:t>
            </a:fld>
            <a:endParaRPr lang="ro-RO"/>
          </a:p>
        </p:txBody>
      </p:sp>
      <p:sp>
        <p:nvSpPr>
          <p:cNvPr id="5" name="Footer Placeholder 4">
            <a:extLst>
              <a:ext uri="{FF2B5EF4-FFF2-40B4-BE49-F238E27FC236}">
                <a16:creationId xmlns:a16="http://schemas.microsoft.com/office/drawing/2014/main" id="{851EDF8B-5A95-4D79-872D-1A6966A57883}"/>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33476FA3-7959-4E2C-AF76-2214DDEC1C14}"/>
              </a:ext>
            </a:extLst>
          </p:cNvPr>
          <p:cNvSpPr>
            <a:spLocks noGrp="1"/>
          </p:cNvSpPr>
          <p:nvPr>
            <p:ph type="sldNum" sz="quarter" idx="12"/>
          </p:nvPr>
        </p:nvSpPr>
        <p:spPr/>
        <p:txBody>
          <a:bodyPr/>
          <a:lstStyle/>
          <a:p>
            <a:fld id="{BFF5D0B6-0D3E-4BCC-AD63-A688AD4465E5}" type="slidenum">
              <a:rPr lang="ro-RO" smtClean="0"/>
              <a:t>‹#›</a:t>
            </a:fld>
            <a:endParaRPr lang="ro-RO"/>
          </a:p>
        </p:txBody>
      </p:sp>
    </p:spTree>
    <p:extLst>
      <p:ext uri="{BB962C8B-B14F-4D97-AF65-F5344CB8AC3E}">
        <p14:creationId xmlns:p14="http://schemas.microsoft.com/office/powerpoint/2010/main" val="2875930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2CE3D4-47C5-4821-99B0-4834566876F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5E38895F-3299-4CCA-B8E2-F4D5B5358E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6972B4BE-F210-43C6-920D-6BF128D8E0A6}"/>
              </a:ext>
            </a:extLst>
          </p:cNvPr>
          <p:cNvSpPr>
            <a:spLocks noGrp="1"/>
          </p:cNvSpPr>
          <p:nvPr>
            <p:ph type="dt" sz="half" idx="10"/>
          </p:nvPr>
        </p:nvSpPr>
        <p:spPr/>
        <p:txBody>
          <a:bodyPr/>
          <a:lstStyle/>
          <a:p>
            <a:fld id="{0A76C2B2-323F-48F9-BB7E-40F11C8A81A4}" type="datetimeFigureOut">
              <a:rPr lang="ro-RO" smtClean="0"/>
              <a:t>30.09.2020</a:t>
            </a:fld>
            <a:endParaRPr lang="ro-RO"/>
          </a:p>
        </p:txBody>
      </p:sp>
      <p:sp>
        <p:nvSpPr>
          <p:cNvPr id="5" name="Footer Placeholder 4">
            <a:extLst>
              <a:ext uri="{FF2B5EF4-FFF2-40B4-BE49-F238E27FC236}">
                <a16:creationId xmlns:a16="http://schemas.microsoft.com/office/drawing/2014/main" id="{02417629-6058-4DC4-994C-D54258F6C8B1}"/>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CA718339-3335-46B5-8BA8-03F0864373E2}"/>
              </a:ext>
            </a:extLst>
          </p:cNvPr>
          <p:cNvSpPr>
            <a:spLocks noGrp="1"/>
          </p:cNvSpPr>
          <p:nvPr>
            <p:ph type="sldNum" sz="quarter" idx="12"/>
          </p:nvPr>
        </p:nvSpPr>
        <p:spPr/>
        <p:txBody>
          <a:bodyPr/>
          <a:lstStyle/>
          <a:p>
            <a:fld id="{BFF5D0B6-0D3E-4BCC-AD63-A688AD4465E5}" type="slidenum">
              <a:rPr lang="ro-RO" smtClean="0"/>
              <a:t>‹#›</a:t>
            </a:fld>
            <a:endParaRPr lang="ro-RO"/>
          </a:p>
        </p:txBody>
      </p:sp>
    </p:spTree>
    <p:extLst>
      <p:ext uri="{BB962C8B-B14F-4D97-AF65-F5344CB8AC3E}">
        <p14:creationId xmlns:p14="http://schemas.microsoft.com/office/powerpoint/2010/main" val="348777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84433-9CC5-4157-A03E-EC112EDF16D2}"/>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24BEB05B-0A53-4C2D-8F3D-02F9205936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B6A732C5-4904-408F-A70A-83C2E91513BF}"/>
              </a:ext>
            </a:extLst>
          </p:cNvPr>
          <p:cNvSpPr>
            <a:spLocks noGrp="1"/>
          </p:cNvSpPr>
          <p:nvPr>
            <p:ph type="dt" sz="half" idx="10"/>
          </p:nvPr>
        </p:nvSpPr>
        <p:spPr/>
        <p:txBody>
          <a:bodyPr/>
          <a:lstStyle/>
          <a:p>
            <a:fld id="{0A76C2B2-323F-48F9-BB7E-40F11C8A81A4}" type="datetimeFigureOut">
              <a:rPr lang="ro-RO" smtClean="0"/>
              <a:t>30.09.2020</a:t>
            </a:fld>
            <a:endParaRPr lang="ro-RO"/>
          </a:p>
        </p:txBody>
      </p:sp>
      <p:sp>
        <p:nvSpPr>
          <p:cNvPr id="5" name="Footer Placeholder 4">
            <a:extLst>
              <a:ext uri="{FF2B5EF4-FFF2-40B4-BE49-F238E27FC236}">
                <a16:creationId xmlns:a16="http://schemas.microsoft.com/office/drawing/2014/main" id="{383F30F0-42D1-4059-8618-F7C7D303C762}"/>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621C1FFB-F888-444B-9B44-496FEFFDB65B}"/>
              </a:ext>
            </a:extLst>
          </p:cNvPr>
          <p:cNvSpPr>
            <a:spLocks noGrp="1"/>
          </p:cNvSpPr>
          <p:nvPr>
            <p:ph type="sldNum" sz="quarter" idx="12"/>
          </p:nvPr>
        </p:nvSpPr>
        <p:spPr/>
        <p:txBody>
          <a:bodyPr/>
          <a:lstStyle/>
          <a:p>
            <a:fld id="{BFF5D0B6-0D3E-4BCC-AD63-A688AD4465E5}" type="slidenum">
              <a:rPr lang="ro-RO" smtClean="0"/>
              <a:t>‹#›</a:t>
            </a:fld>
            <a:endParaRPr lang="ro-RO"/>
          </a:p>
        </p:txBody>
      </p:sp>
    </p:spTree>
    <p:extLst>
      <p:ext uri="{BB962C8B-B14F-4D97-AF65-F5344CB8AC3E}">
        <p14:creationId xmlns:p14="http://schemas.microsoft.com/office/powerpoint/2010/main" val="4280667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99096-2CC6-4D57-AFF6-15354A1BFD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o-RO"/>
          </a:p>
        </p:txBody>
      </p:sp>
      <p:sp>
        <p:nvSpPr>
          <p:cNvPr id="3" name="Text Placeholder 2">
            <a:extLst>
              <a:ext uri="{FF2B5EF4-FFF2-40B4-BE49-F238E27FC236}">
                <a16:creationId xmlns:a16="http://schemas.microsoft.com/office/drawing/2014/main" id="{6D54D3AE-268B-4A9A-AB9A-1264949C15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112BEB-137E-49AC-A8C6-4AF9A70C6EDE}"/>
              </a:ext>
            </a:extLst>
          </p:cNvPr>
          <p:cNvSpPr>
            <a:spLocks noGrp="1"/>
          </p:cNvSpPr>
          <p:nvPr>
            <p:ph type="dt" sz="half" idx="10"/>
          </p:nvPr>
        </p:nvSpPr>
        <p:spPr/>
        <p:txBody>
          <a:bodyPr/>
          <a:lstStyle/>
          <a:p>
            <a:fld id="{0A76C2B2-323F-48F9-BB7E-40F11C8A81A4}" type="datetimeFigureOut">
              <a:rPr lang="ro-RO" smtClean="0"/>
              <a:t>30.09.2020</a:t>
            </a:fld>
            <a:endParaRPr lang="ro-RO"/>
          </a:p>
        </p:txBody>
      </p:sp>
      <p:sp>
        <p:nvSpPr>
          <p:cNvPr id="5" name="Footer Placeholder 4">
            <a:extLst>
              <a:ext uri="{FF2B5EF4-FFF2-40B4-BE49-F238E27FC236}">
                <a16:creationId xmlns:a16="http://schemas.microsoft.com/office/drawing/2014/main" id="{AEC21194-32B4-40E8-8DE3-D11A1D225E95}"/>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A1E20972-5242-4FB9-B39F-9F5F37DFDAFB}"/>
              </a:ext>
            </a:extLst>
          </p:cNvPr>
          <p:cNvSpPr>
            <a:spLocks noGrp="1"/>
          </p:cNvSpPr>
          <p:nvPr>
            <p:ph type="sldNum" sz="quarter" idx="12"/>
          </p:nvPr>
        </p:nvSpPr>
        <p:spPr/>
        <p:txBody>
          <a:bodyPr/>
          <a:lstStyle/>
          <a:p>
            <a:fld id="{BFF5D0B6-0D3E-4BCC-AD63-A688AD4465E5}" type="slidenum">
              <a:rPr lang="ro-RO" smtClean="0"/>
              <a:t>‹#›</a:t>
            </a:fld>
            <a:endParaRPr lang="ro-RO"/>
          </a:p>
        </p:txBody>
      </p:sp>
    </p:spTree>
    <p:extLst>
      <p:ext uri="{BB962C8B-B14F-4D97-AF65-F5344CB8AC3E}">
        <p14:creationId xmlns:p14="http://schemas.microsoft.com/office/powerpoint/2010/main" val="1042901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21605-5FA7-443A-9B12-EFF4B916A02C}"/>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2AA503CB-2694-42C3-8BB0-D5D3C29308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a:extLst>
              <a:ext uri="{FF2B5EF4-FFF2-40B4-BE49-F238E27FC236}">
                <a16:creationId xmlns:a16="http://schemas.microsoft.com/office/drawing/2014/main" id="{01EB83CE-291D-47C6-B4D1-DE7E328123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Date Placeholder 4">
            <a:extLst>
              <a:ext uri="{FF2B5EF4-FFF2-40B4-BE49-F238E27FC236}">
                <a16:creationId xmlns:a16="http://schemas.microsoft.com/office/drawing/2014/main" id="{838DB968-F7C4-4978-BA2C-C02551FB3369}"/>
              </a:ext>
            </a:extLst>
          </p:cNvPr>
          <p:cNvSpPr>
            <a:spLocks noGrp="1"/>
          </p:cNvSpPr>
          <p:nvPr>
            <p:ph type="dt" sz="half" idx="10"/>
          </p:nvPr>
        </p:nvSpPr>
        <p:spPr/>
        <p:txBody>
          <a:bodyPr/>
          <a:lstStyle/>
          <a:p>
            <a:fld id="{0A76C2B2-323F-48F9-BB7E-40F11C8A81A4}" type="datetimeFigureOut">
              <a:rPr lang="ro-RO" smtClean="0"/>
              <a:t>30.09.2020</a:t>
            </a:fld>
            <a:endParaRPr lang="ro-RO"/>
          </a:p>
        </p:txBody>
      </p:sp>
      <p:sp>
        <p:nvSpPr>
          <p:cNvPr id="6" name="Footer Placeholder 5">
            <a:extLst>
              <a:ext uri="{FF2B5EF4-FFF2-40B4-BE49-F238E27FC236}">
                <a16:creationId xmlns:a16="http://schemas.microsoft.com/office/drawing/2014/main" id="{DF7CBD4C-829B-4D2B-B219-F9748449FD3F}"/>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B712B96A-324A-4588-B907-788BF510D4DB}"/>
              </a:ext>
            </a:extLst>
          </p:cNvPr>
          <p:cNvSpPr>
            <a:spLocks noGrp="1"/>
          </p:cNvSpPr>
          <p:nvPr>
            <p:ph type="sldNum" sz="quarter" idx="12"/>
          </p:nvPr>
        </p:nvSpPr>
        <p:spPr/>
        <p:txBody>
          <a:bodyPr/>
          <a:lstStyle/>
          <a:p>
            <a:fld id="{BFF5D0B6-0D3E-4BCC-AD63-A688AD4465E5}" type="slidenum">
              <a:rPr lang="ro-RO" smtClean="0"/>
              <a:t>‹#›</a:t>
            </a:fld>
            <a:endParaRPr lang="ro-RO"/>
          </a:p>
        </p:txBody>
      </p:sp>
    </p:spTree>
    <p:extLst>
      <p:ext uri="{BB962C8B-B14F-4D97-AF65-F5344CB8AC3E}">
        <p14:creationId xmlns:p14="http://schemas.microsoft.com/office/powerpoint/2010/main" val="3614265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DCCEB-FB9C-4130-8F2F-6369EE732151}"/>
              </a:ext>
            </a:extLst>
          </p:cNvPr>
          <p:cNvSpPr>
            <a:spLocks noGrp="1"/>
          </p:cNvSpPr>
          <p:nvPr>
            <p:ph type="title"/>
          </p:nvPr>
        </p:nvSpPr>
        <p:spPr>
          <a:xfrm>
            <a:off x="839788" y="365125"/>
            <a:ext cx="10515600" cy="1325563"/>
          </a:xfrm>
        </p:spPr>
        <p:txBody>
          <a:bodyPr/>
          <a:lstStyle/>
          <a:p>
            <a:r>
              <a:rPr lang="en-US"/>
              <a:t>Click to edit Master title style</a:t>
            </a:r>
            <a:endParaRPr lang="ro-RO"/>
          </a:p>
        </p:txBody>
      </p:sp>
      <p:sp>
        <p:nvSpPr>
          <p:cNvPr id="3" name="Text Placeholder 2">
            <a:extLst>
              <a:ext uri="{FF2B5EF4-FFF2-40B4-BE49-F238E27FC236}">
                <a16:creationId xmlns:a16="http://schemas.microsoft.com/office/drawing/2014/main" id="{38F288EE-26E3-4A01-A9B1-DD4AB611AA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CB2D20-4FA7-4B6F-A5C6-5842000EF5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a:extLst>
              <a:ext uri="{FF2B5EF4-FFF2-40B4-BE49-F238E27FC236}">
                <a16:creationId xmlns:a16="http://schemas.microsoft.com/office/drawing/2014/main" id="{E348DB30-5079-4A44-987C-2EDEC64206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210135-8287-402E-8798-0AEDC57FE0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Date Placeholder 6">
            <a:extLst>
              <a:ext uri="{FF2B5EF4-FFF2-40B4-BE49-F238E27FC236}">
                <a16:creationId xmlns:a16="http://schemas.microsoft.com/office/drawing/2014/main" id="{0A1407BC-0E31-43E8-B736-B841CEBAE21A}"/>
              </a:ext>
            </a:extLst>
          </p:cNvPr>
          <p:cNvSpPr>
            <a:spLocks noGrp="1"/>
          </p:cNvSpPr>
          <p:nvPr>
            <p:ph type="dt" sz="half" idx="10"/>
          </p:nvPr>
        </p:nvSpPr>
        <p:spPr/>
        <p:txBody>
          <a:bodyPr/>
          <a:lstStyle/>
          <a:p>
            <a:fld id="{0A76C2B2-323F-48F9-BB7E-40F11C8A81A4}" type="datetimeFigureOut">
              <a:rPr lang="ro-RO" smtClean="0"/>
              <a:t>30.09.2020</a:t>
            </a:fld>
            <a:endParaRPr lang="ro-RO"/>
          </a:p>
        </p:txBody>
      </p:sp>
      <p:sp>
        <p:nvSpPr>
          <p:cNvPr id="8" name="Footer Placeholder 7">
            <a:extLst>
              <a:ext uri="{FF2B5EF4-FFF2-40B4-BE49-F238E27FC236}">
                <a16:creationId xmlns:a16="http://schemas.microsoft.com/office/drawing/2014/main" id="{9B37EF9F-AA55-436C-BA68-F063D676BD84}"/>
              </a:ext>
            </a:extLst>
          </p:cNvPr>
          <p:cNvSpPr>
            <a:spLocks noGrp="1"/>
          </p:cNvSpPr>
          <p:nvPr>
            <p:ph type="ftr" sz="quarter" idx="11"/>
          </p:nvPr>
        </p:nvSpPr>
        <p:spPr/>
        <p:txBody>
          <a:bodyPr/>
          <a:lstStyle/>
          <a:p>
            <a:endParaRPr lang="ro-RO"/>
          </a:p>
        </p:txBody>
      </p:sp>
      <p:sp>
        <p:nvSpPr>
          <p:cNvPr id="9" name="Slide Number Placeholder 8">
            <a:extLst>
              <a:ext uri="{FF2B5EF4-FFF2-40B4-BE49-F238E27FC236}">
                <a16:creationId xmlns:a16="http://schemas.microsoft.com/office/drawing/2014/main" id="{F596D286-1DAB-4001-8C19-D0A2F1DF28AB}"/>
              </a:ext>
            </a:extLst>
          </p:cNvPr>
          <p:cNvSpPr>
            <a:spLocks noGrp="1"/>
          </p:cNvSpPr>
          <p:nvPr>
            <p:ph type="sldNum" sz="quarter" idx="12"/>
          </p:nvPr>
        </p:nvSpPr>
        <p:spPr/>
        <p:txBody>
          <a:bodyPr/>
          <a:lstStyle/>
          <a:p>
            <a:fld id="{BFF5D0B6-0D3E-4BCC-AD63-A688AD4465E5}" type="slidenum">
              <a:rPr lang="ro-RO" smtClean="0"/>
              <a:t>‹#›</a:t>
            </a:fld>
            <a:endParaRPr lang="ro-RO"/>
          </a:p>
        </p:txBody>
      </p:sp>
    </p:spTree>
    <p:extLst>
      <p:ext uri="{BB962C8B-B14F-4D97-AF65-F5344CB8AC3E}">
        <p14:creationId xmlns:p14="http://schemas.microsoft.com/office/powerpoint/2010/main" val="4134181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EADFE-141A-41D8-9D3E-54CE7BB1E2B7}"/>
              </a:ext>
            </a:extLst>
          </p:cNvPr>
          <p:cNvSpPr>
            <a:spLocks noGrp="1"/>
          </p:cNvSpPr>
          <p:nvPr>
            <p:ph type="title"/>
          </p:nvPr>
        </p:nvSpPr>
        <p:spPr/>
        <p:txBody>
          <a:bodyPr/>
          <a:lstStyle/>
          <a:p>
            <a:r>
              <a:rPr lang="en-US"/>
              <a:t>Click to edit Master title style</a:t>
            </a:r>
            <a:endParaRPr lang="ro-RO"/>
          </a:p>
        </p:txBody>
      </p:sp>
      <p:sp>
        <p:nvSpPr>
          <p:cNvPr id="3" name="Date Placeholder 2">
            <a:extLst>
              <a:ext uri="{FF2B5EF4-FFF2-40B4-BE49-F238E27FC236}">
                <a16:creationId xmlns:a16="http://schemas.microsoft.com/office/drawing/2014/main" id="{4D0134EE-BEC3-4F23-96C7-7349B16BEEFB}"/>
              </a:ext>
            </a:extLst>
          </p:cNvPr>
          <p:cNvSpPr>
            <a:spLocks noGrp="1"/>
          </p:cNvSpPr>
          <p:nvPr>
            <p:ph type="dt" sz="half" idx="10"/>
          </p:nvPr>
        </p:nvSpPr>
        <p:spPr/>
        <p:txBody>
          <a:bodyPr/>
          <a:lstStyle/>
          <a:p>
            <a:fld id="{0A76C2B2-323F-48F9-BB7E-40F11C8A81A4}" type="datetimeFigureOut">
              <a:rPr lang="ro-RO" smtClean="0"/>
              <a:t>30.09.2020</a:t>
            </a:fld>
            <a:endParaRPr lang="ro-RO"/>
          </a:p>
        </p:txBody>
      </p:sp>
      <p:sp>
        <p:nvSpPr>
          <p:cNvPr id="4" name="Footer Placeholder 3">
            <a:extLst>
              <a:ext uri="{FF2B5EF4-FFF2-40B4-BE49-F238E27FC236}">
                <a16:creationId xmlns:a16="http://schemas.microsoft.com/office/drawing/2014/main" id="{6F0D2D1C-8D22-4D34-B638-A1E03B9D0A1A}"/>
              </a:ext>
            </a:extLst>
          </p:cNvPr>
          <p:cNvSpPr>
            <a:spLocks noGrp="1"/>
          </p:cNvSpPr>
          <p:nvPr>
            <p:ph type="ftr" sz="quarter" idx="11"/>
          </p:nvPr>
        </p:nvSpPr>
        <p:spPr/>
        <p:txBody>
          <a:bodyPr/>
          <a:lstStyle/>
          <a:p>
            <a:endParaRPr lang="ro-RO"/>
          </a:p>
        </p:txBody>
      </p:sp>
      <p:sp>
        <p:nvSpPr>
          <p:cNvPr id="5" name="Slide Number Placeholder 4">
            <a:extLst>
              <a:ext uri="{FF2B5EF4-FFF2-40B4-BE49-F238E27FC236}">
                <a16:creationId xmlns:a16="http://schemas.microsoft.com/office/drawing/2014/main" id="{B0795107-BE2F-48C9-897E-77AA94D29C62}"/>
              </a:ext>
            </a:extLst>
          </p:cNvPr>
          <p:cNvSpPr>
            <a:spLocks noGrp="1"/>
          </p:cNvSpPr>
          <p:nvPr>
            <p:ph type="sldNum" sz="quarter" idx="12"/>
          </p:nvPr>
        </p:nvSpPr>
        <p:spPr/>
        <p:txBody>
          <a:bodyPr/>
          <a:lstStyle/>
          <a:p>
            <a:fld id="{BFF5D0B6-0D3E-4BCC-AD63-A688AD4465E5}" type="slidenum">
              <a:rPr lang="ro-RO" smtClean="0"/>
              <a:t>‹#›</a:t>
            </a:fld>
            <a:endParaRPr lang="ro-RO"/>
          </a:p>
        </p:txBody>
      </p:sp>
    </p:spTree>
    <p:extLst>
      <p:ext uri="{BB962C8B-B14F-4D97-AF65-F5344CB8AC3E}">
        <p14:creationId xmlns:p14="http://schemas.microsoft.com/office/powerpoint/2010/main" val="2734913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349B0F-0C55-4883-AB54-1749A7A82D29}"/>
              </a:ext>
            </a:extLst>
          </p:cNvPr>
          <p:cNvSpPr>
            <a:spLocks noGrp="1"/>
          </p:cNvSpPr>
          <p:nvPr>
            <p:ph type="dt" sz="half" idx="10"/>
          </p:nvPr>
        </p:nvSpPr>
        <p:spPr/>
        <p:txBody>
          <a:bodyPr/>
          <a:lstStyle/>
          <a:p>
            <a:fld id="{0A76C2B2-323F-48F9-BB7E-40F11C8A81A4}" type="datetimeFigureOut">
              <a:rPr lang="ro-RO" smtClean="0"/>
              <a:t>30.09.2020</a:t>
            </a:fld>
            <a:endParaRPr lang="ro-RO"/>
          </a:p>
        </p:txBody>
      </p:sp>
      <p:sp>
        <p:nvSpPr>
          <p:cNvPr id="3" name="Footer Placeholder 2">
            <a:extLst>
              <a:ext uri="{FF2B5EF4-FFF2-40B4-BE49-F238E27FC236}">
                <a16:creationId xmlns:a16="http://schemas.microsoft.com/office/drawing/2014/main" id="{54C6C206-005B-43F1-A316-3B2ECDF87A6C}"/>
              </a:ext>
            </a:extLst>
          </p:cNvPr>
          <p:cNvSpPr>
            <a:spLocks noGrp="1"/>
          </p:cNvSpPr>
          <p:nvPr>
            <p:ph type="ftr" sz="quarter" idx="11"/>
          </p:nvPr>
        </p:nvSpPr>
        <p:spPr/>
        <p:txBody>
          <a:bodyPr/>
          <a:lstStyle/>
          <a:p>
            <a:endParaRPr lang="ro-RO"/>
          </a:p>
        </p:txBody>
      </p:sp>
      <p:sp>
        <p:nvSpPr>
          <p:cNvPr id="4" name="Slide Number Placeholder 3">
            <a:extLst>
              <a:ext uri="{FF2B5EF4-FFF2-40B4-BE49-F238E27FC236}">
                <a16:creationId xmlns:a16="http://schemas.microsoft.com/office/drawing/2014/main" id="{06757FC8-C0A0-4AA9-BA92-0A99B377AEE2}"/>
              </a:ext>
            </a:extLst>
          </p:cNvPr>
          <p:cNvSpPr>
            <a:spLocks noGrp="1"/>
          </p:cNvSpPr>
          <p:nvPr>
            <p:ph type="sldNum" sz="quarter" idx="12"/>
          </p:nvPr>
        </p:nvSpPr>
        <p:spPr/>
        <p:txBody>
          <a:bodyPr/>
          <a:lstStyle/>
          <a:p>
            <a:fld id="{BFF5D0B6-0D3E-4BCC-AD63-A688AD4465E5}" type="slidenum">
              <a:rPr lang="ro-RO" smtClean="0"/>
              <a:t>‹#›</a:t>
            </a:fld>
            <a:endParaRPr lang="ro-RO"/>
          </a:p>
        </p:txBody>
      </p:sp>
    </p:spTree>
    <p:extLst>
      <p:ext uri="{BB962C8B-B14F-4D97-AF65-F5344CB8AC3E}">
        <p14:creationId xmlns:p14="http://schemas.microsoft.com/office/powerpoint/2010/main" val="3646061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937DB-F766-4D26-99A2-549CF1FB4E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Content Placeholder 2">
            <a:extLst>
              <a:ext uri="{FF2B5EF4-FFF2-40B4-BE49-F238E27FC236}">
                <a16:creationId xmlns:a16="http://schemas.microsoft.com/office/drawing/2014/main" id="{8814E06B-4986-449D-9922-9128FA50B4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a:extLst>
              <a:ext uri="{FF2B5EF4-FFF2-40B4-BE49-F238E27FC236}">
                <a16:creationId xmlns:a16="http://schemas.microsoft.com/office/drawing/2014/main" id="{E612EDAE-E362-4471-B88C-A985E09794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3E58C5-5B1A-48C4-AAB5-35589F9E592F}"/>
              </a:ext>
            </a:extLst>
          </p:cNvPr>
          <p:cNvSpPr>
            <a:spLocks noGrp="1"/>
          </p:cNvSpPr>
          <p:nvPr>
            <p:ph type="dt" sz="half" idx="10"/>
          </p:nvPr>
        </p:nvSpPr>
        <p:spPr/>
        <p:txBody>
          <a:bodyPr/>
          <a:lstStyle/>
          <a:p>
            <a:fld id="{0A76C2B2-323F-48F9-BB7E-40F11C8A81A4}" type="datetimeFigureOut">
              <a:rPr lang="ro-RO" smtClean="0"/>
              <a:t>30.09.2020</a:t>
            </a:fld>
            <a:endParaRPr lang="ro-RO"/>
          </a:p>
        </p:txBody>
      </p:sp>
      <p:sp>
        <p:nvSpPr>
          <p:cNvPr id="6" name="Footer Placeholder 5">
            <a:extLst>
              <a:ext uri="{FF2B5EF4-FFF2-40B4-BE49-F238E27FC236}">
                <a16:creationId xmlns:a16="http://schemas.microsoft.com/office/drawing/2014/main" id="{03EBA7B4-A9E0-477C-A7D0-942C103804ED}"/>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FE741A83-223F-424B-93F8-21C1C3ECB11E}"/>
              </a:ext>
            </a:extLst>
          </p:cNvPr>
          <p:cNvSpPr>
            <a:spLocks noGrp="1"/>
          </p:cNvSpPr>
          <p:nvPr>
            <p:ph type="sldNum" sz="quarter" idx="12"/>
          </p:nvPr>
        </p:nvSpPr>
        <p:spPr/>
        <p:txBody>
          <a:bodyPr/>
          <a:lstStyle/>
          <a:p>
            <a:fld id="{BFF5D0B6-0D3E-4BCC-AD63-A688AD4465E5}" type="slidenum">
              <a:rPr lang="ro-RO" smtClean="0"/>
              <a:t>‹#›</a:t>
            </a:fld>
            <a:endParaRPr lang="ro-RO"/>
          </a:p>
        </p:txBody>
      </p:sp>
    </p:spTree>
    <p:extLst>
      <p:ext uri="{BB962C8B-B14F-4D97-AF65-F5344CB8AC3E}">
        <p14:creationId xmlns:p14="http://schemas.microsoft.com/office/powerpoint/2010/main" val="1072068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AF532-BA74-4900-B5B2-8D06A31F60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Picture Placeholder 2">
            <a:extLst>
              <a:ext uri="{FF2B5EF4-FFF2-40B4-BE49-F238E27FC236}">
                <a16:creationId xmlns:a16="http://schemas.microsoft.com/office/drawing/2014/main" id="{D729CCA4-BCD1-44DF-AA33-685F91E56E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a:extLst>
              <a:ext uri="{FF2B5EF4-FFF2-40B4-BE49-F238E27FC236}">
                <a16:creationId xmlns:a16="http://schemas.microsoft.com/office/drawing/2014/main" id="{7CCD3C90-7B1F-4190-9CC4-BE82CAB61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B6A824-B896-4E0E-A265-AA5BBE985D06}"/>
              </a:ext>
            </a:extLst>
          </p:cNvPr>
          <p:cNvSpPr>
            <a:spLocks noGrp="1"/>
          </p:cNvSpPr>
          <p:nvPr>
            <p:ph type="dt" sz="half" idx="10"/>
          </p:nvPr>
        </p:nvSpPr>
        <p:spPr/>
        <p:txBody>
          <a:bodyPr/>
          <a:lstStyle/>
          <a:p>
            <a:fld id="{0A76C2B2-323F-48F9-BB7E-40F11C8A81A4}" type="datetimeFigureOut">
              <a:rPr lang="ro-RO" smtClean="0"/>
              <a:t>30.09.2020</a:t>
            </a:fld>
            <a:endParaRPr lang="ro-RO"/>
          </a:p>
        </p:txBody>
      </p:sp>
      <p:sp>
        <p:nvSpPr>
          <p:cNvPr id="6" name="Footer Placeholder 5">
            <a:extLst>
              <a:ext uri="{FF2B5EF4-FFF2-40B4-BE49-F238E27FC236}">
                <a16:creationId xmlns:a16="http://schemas.microsoft.com/office/drawing/2014/main" id="{D281CDC6-D77E-4DE0-B0E0-6B03C5B06E20}"/>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4C875659-CC8E-4ABB-A830-2204664D7232}"/>
              </a:ext>
            </a:extLst>
          </p:cNvPr>
          <p:cNvSpPr>
            <a:spLocks noGrp="1"/>
          </p:cNvSpPr>
          <p:nvPr>
            <p:ph type="sldNum" sz="quarter" idx="12"/>
          </p:nvPr>
        </p:nvSpPr>
        <p:spPr/>
        <p:txBody>
          <a:bodyPr/>
          <a:lstStyle/>
          <a:p>
            <a:fld id="{BFF5D0B6-0D3E-4BCC-AD63-A688AD4465E5}" type="slidenum">
              <a:rPr lang="ro-RO" smtClean="0"/>
              <a:t>‹#›</a:t>
            </a:fld>
            <a:endParaRPr lang="ro-RO"/>
          </a:p>
        </p:txBody>
      </p:sp>
    </p:spTree>
    <p:extLst>
      <p:ext uri="{BB962C8B-B14F-4D97-AF65-F5344CB8AC3E}">
        <p14:creationId xmlns:p14="http://schemas.microsoft.com/office/powerpoint/2010/main" val="1972906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589120-C5D2-4CFE-9FAB-31ED909D26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o-RO"/>
          </a:p>
        </p:txBody>
      </p:sp>
      <p:sp>
        <p:nvSpPr>
          <p:cNvPr id="3" name="Text Placeholder 2">
            <a:extLst>
              <a:ext uri="{FF2B5EF4-FFF2-40B4-BE49-F238E27FC236}">
                <a16:creationId xmlns:a16="http://schemas.microsoft.com/office/drawing/2014/main" id="{EAAC2C27-755E-4BA6-BB79-D547651FE3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FCEA66B6-486F-4573-B919-9C63AFE55D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76C2B2-323F-48F9-BB7E-40F11C8A81A4}" type="datetimeFigureOut">
              <a:rPr lang="ro-RO" smtClean="0"/>
              <a:t>30.09.2020</a:t>
            </a:fld>
            <a:endParaRPr lang="ro-RO"/>
          </a:p>
        </p:txBody>
      </p:sp>
      <p:sp>
        <p:nvSpPr>
          <p:cNvPr id="5" name="Footer Placeholder 4">
            <a:extLst>
              <a:ext uri="{FF2B5EF4-FFF2-40B4-BE49-F238E27FC236}">
                <a16:creationId xmlns:a16="http://schemas.microsoft.com/office/drawing/2014/main" id="{4CB2C774-BCC9-43B3-8EB6-316E708CDB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a:extLst>
              <a:ext uri="{FF2B5EF4-FFF2-40B4-BE49-F238E27FC236}">
                <a16:creationId xmlns:a16="http://schemas.microsoft.com/office/drawing/2014/main" id="{782530F6-7F61-4E28-861F-A294CC9090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F5D0B6-0D3E-4BCC-AD63-A688AD4465E5}" type="slidenum">
              <a:rPr lang="ro-RO" smtClean="0"/>
              <a:t>‹#›</a:t>
            </a:fld>
            <a:endParaRPr lang="ro-RO"/>
          </a:p>
        </p:txBody>
      </p:sp>
    </p:spTree>
    <p:extLst>
      <p:ext uri="{BB962C8B-B14F-4D97-AF65-F5344CB8AC3E}">
        <p14:creationId xmlns:p14="http://schemas.microsoft.com/office/powerpoint/2010/main" val="2487273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E97F8-4BB9-4E4F-B5AB-A336185B61C0}"/>
              </a:ext>
            </a:extLst>
          </p:cNvPr>
          <p:cNvSpPr>
            <a:spLocks noGrp="1"/>
          </p:cNvSpPr>
          <p:nvPr>
            <p:ph type="ctrTitle"/>
          </p:nvPr>
        </p:nvSpPr>
        <p:spPr>
          <a:xfrm>
            <a:off x="1524000" y="574159"/>
            <a:ext cx="9144000" cy="1786270"/>
          </a:xfrm>
          <a:solidFill>
            <a:schemeClr val="accent1">
              <a:lumMod val="20000"/>
              <a:lumOff val="80000"/>
            </a:schemeClr>
          </a:solidFill>
        </p:spPr>
        <p:txBody>
          <a:bodyPr>
            <a:normAutofit/>
          </a:bodyPr>
          <a:lstStyle/>
          <a:p>
            <a:r>
              <a:rPr lang="en-US" b="1" dirty="0">
                <a:solidFill>
                  <a:srgbClr val="0033CC"/>
                </a:solidFill>
              </a:rPr>
              <a:t>Management of materials and fixed assets in entities</a:t>
            </a:r>
            <a:endParaRPr lang="ro-RO" b="1" dirty="0">
              <a:solidFill>
                <a:srgbClr val="0033CC"/>
              </a:solidFill>
            </a:endParaRPr>
          </a:p>
        </p:txBody>
      </p:sp>
      <p:sp>
        <p:nvSpPr>
          <p:cNvPr id="3" name="Subtitle 2">
            <a:extLst>
              <a:ext uri="{FF2B5EF4-FFF2-40B4-BE49-F238E27FC236}">
                <a16:creationId xmlns:a16="http://schemas.microsoft.com/office/drawing/2014/main" id="{5C746996-D014-41BD-911F-039ACAFFE999}"/>
              </a:ext>
            </a:extLst>
          </p:cNvPr>
          <p:cNvSpPr>
            <a:spLocks noGrp="1"/>
          </p:cNvSpPr>
          <p:nvPr>
            <p:ph type="subTitle" idx="1"/>
          </p:nvPr>
        </p:nvSpPr>
        <p:spPr>
          <a:xfrm>
            <a:off x="1524000" y="4572000"/>
            <a:ext cx="9144000" cy="2020186"/>
          </a:xfrm>
          <a:solidFill>
            <a:schemeClr val="bg2"/>
          </a:solidFill>
          <a:ln>
            <a:solidFill>
              <a:schemeClr val="accent1"/>
            </a:solidFill>
          </a:ln>
        </p:spPr>
        <p:txBody>
          <a:bodyPr/>
          <a:lstStyle/>
          <a:p>
            <a:r>
              <a:rPr lang="it-IT" b="1" dirty="0"/>
              <a:t>	</a:t>
            </a:r>
            <a:r>
              <a:rPr lang="en-US" sz="4000" b="1" dirty="0"/>
              <a:t>Management of raw materials and property, plant and equipment</a:t>
            </a:r>
            <a:r>
              <a:rPr lang="ro-RO" sz="4000" b="1" dirty="0"/>
              <a:t>.</a:t>
            </a:r>
            <a:endParaRPr lang="it-IT" sz="4000" b="1" dirty="0"/>
          </a:p>
          <a:p>
            <a:endParaRPr lang="ro-RO" b="1" dirty="0"/>
          </a:p>
        </p:txBody>
      </p:sp>
      <p:sp>
        <p:nvSpPr>
          <p:cNvPr id="6" name="TextBox 5">
            <a:extLst>
              <a:ext uri="{FF2B5EF4-FFF2-40B4-BE49-F238E27FC236}">
                <a16:creationId xmlns:a16="http://schemas.microsoft.com/office/drawing/2014/main" id="{5010C54A-F0F6-40A6-91C3-DC3A134AEE74}"/>
              </a:ext>
            </a:extLst>
          </p:cNvPr>
          <p:cNvSpPr txBox="1"/>
          <p:nvPr/>
        </p:nvSpPr>
        <p:spPr>
          <a:xfrm>
            <a:off x="2067339" y="3109148"/>
            <a:ext cx="7659757" cy="954107"/>
          </a:xfrm>
          <a:prstGeom prst="rect">
            <a:avLst/>
          </a:prstGeom>
          <a:noFill/>
        </p:spPr>
        <p:txBody>
          <a:bodyPr wrap="square">
            <a:spAutoFit/>
          </a:bodyPr>
          <a:lstStyle/>
          <a:p>
            <a:r>
              <a:rPr lang="en-US" sz="2800" b="1" dirty="0">
                <a:solidFill>
                  <a:schemeClr val="tx2"/>
                </a:solidFill>
                <a:highlight>
                  <a:srgbClr val="FFFF99"/>
                </a:highlight>
                <a:latin typeface="+mj-lt"/>
              </a:rPr>
              <a:t>Economist student doctoral student</a:t>
            </a:r>
            <a:r>
              <a:rPr lang="ro-RO" sz="2800" b="1" dirty="0">
                <a:solidFill>
                  <a:schemeClr val="tx2"/>
                </a:solidFill>
                <a:highlight>
                  <a:srgbClr val="FFFF99"/>
                </a:highlight>
                <a:latin typeface="+mj-lt"/>
              </a:rPr>
              <a:t>  </a:t>
            </a:r>
            <a:r>
              <a:rPr lang="en-US" sz="2800" b="1" dirty="0">
                <a:solidFill>
                  <a:schemeClr val="tx2"/>
                </a:solidFill>
                <a:highlight>
                  <a:srgbClr val="FFFF99"/>
                </a:highlight>
                <a:latin typeface="+mj-lt"/>
              </a:rPr>
              <a:t> </a:t>
            </a:r>
            <a:r>
              <a:rPr lang="en-US" sz="2800" b="1" dirty="0" err="1">
                <a:solidFill>
                  <a:schemeClr val="tx2"/>
                </a:solidFill>
                <a:highlight>
                  <a:srgbClr val="FFFF99"/>
                </a:highlight>
                <a:latin typeface="+mj-lt"/>
              </a:rPr>
              <a:t>Sintea</a:t>
            </a:r>
            <a:r>
              <a:rPr lang="en-US" sz="2800" b="1" dirty="0">
                <a:solidFill>
                  <a:schemeClr val="tx2"/>
                </a:solidFill>
                <a:highlight>
                  <a:srgbClr val="FFFF99"/>
                </a:highlight>
                <a:latin typeface="+mj-lt"/>
              </a:rPr>
              <a:t> Lucica</a:t>
            </a:r>
          </a:p>
          <a:p>
            <a:r>
              <a:rPr lang="ro-RO" sz="2800" b="1" dirty="0">
                <a:solidFill>
                  <a:schemeClr val="tx2"/>
                </a:solidFill>
                <a:highlight>
                  <a:srgbClr val="FFFF99"/>
                </a:highlight>
                <a:latin typeface="+mj-lt"/>
              </a:rPr>
              <a:t>E</a:t>
            </a:r>
            <a:r>
              <a:rPr lang="en-US" sz="2800" b="1" dirty="0">
                <a:solidFill>
                  <a:schemeClr val="tx2"/>
                </a:solidFill>
                <a:highlight>
                  <a:srgbClr val="FFFF99"/>
                </a:highlight>
                <a:latin typeface="+mj-lt"/>
              </a:rPr>
              <a:t>mail </a:t>
            </a:r>
            <a:r>
              <a:rPr lang="en-US" sz="2800" b="1" dirty="0" err="1">
                <a:solidFill>
                  <a:schemeClr val="tx2"/>
                </a:solidFill>
                <a:highlight>
                  <a:srgbClr val="FFFF99"/>
                </a:highlight>
                <a:latin typeface="+mj-lt"/>
              </a:rPr>
              <a:t>adress</a:t>
            </a:r>
            <a:r>
              <a:rPr lang="ro-RO" sz="2800" b="1" dirty="0">
                <a:solidFill>
                  <a:schemeClr val="tx2"/>
                </a:solidFill>
                <a:highlight>
                  <a:srgbClr val="FFFF99"/>
                </a:highlight>
                <a:latin typeface="+mj-lt"/>
              </a:rPr>
              <a:t>: lucicasintea@yahoo.com</a:t>
            </a:r>
            <a:endParaRPr lang="en-US" sz="2800" b="1" dirty="0">
              <a:solidFill>
                <a:schemeClr val="tx2"/>
              </a:solidFill>
              <a:highlight>
                <a:srgbClr val="FFFF99"/>
              </a:highlight>
              <a:latin typeface="+mj-lt"/>
            </a:endParaRPr>
          </a:p>
        </p:txBody>
      </p:sp>
    </p:spTree>
    <p:extLst>
      <p:ext uri="{BB962C8B-B14F-4D97-AF65-F5344CB8AC3E}">
        <p14:creationId xmlns:p14="http://schemas.microsoft.com/office/powerpoint/2010/main" val="15476519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35BDD1-15B9-46B7-AE32-BD054335E797}"/>
              </a:ext>
            </a:extLst>
          </p:cNvPr>
          <p:cNvSpPr/>
          <p:nvPr/>
        </p:nvSpPr>
        <p:spPr>
          <a:xfrm>
            <a:off x="937822" y="0"/>
            <a:ext cx="10781413" cy="6801862"/>
          </a:xfrm>
          <a:prstGeom prst="rect">
            <a:avLst/>
          </a:prstGeom>
        </p:spPr>
        <p:txBody>
          <a:bodyPr wrap="square">
            <a:spAutoFit/>
          </a:bodyPr>
          <a:lstStyle/>
          <a:p>
            <a:r>
              <a:rPr lang="ro-RO" sz="3200" b="1" dirty="0">
                <a:solidFill>
                  <a:srgbClr val="000099"/>
                </a:solidFill>
              </a:rPr>
              <a:t>	</a:t>
            </a:r>
            <a:r>
              <a:rPr lang="en-US" sz="3200" b="1" dirty="0">
                <a:solidFill>
                  <a:srgbClr val="000099"/>
                </a:solidFill>
              </a:rPr>
              <a:t>We present some accounting monographs in public institutions in accordance with the chart of accounts developed by the Ministry of Finance.</a:t>
            </a:r>
            <a:endParaRPr lang="ro-RO" dirty="0"/>
          </a:p>
          <a:p>
            <a:r>
              <a:rPr lang="ro-RO" sz="2800" b="1" dirty="0">
                <a:solidFill>
                  <a:srgbClr val="003366"/>
                </a:solidFill>
              </a:rPr>
              <a:t>1	</a:t>
            </a:r>
            <a:r>
              <a:rPr lang="en-US" sz="2800" b="1" dirty="0">
                <a:solidFill>
                  <a:srgbClr val="003366"/>
                </a:solidFill>
              </a:rPr>
              <a:t>Revaluation of the land owned by a town hall:</a:t>
            </a:r>
          </a:p>
          <a:p>
            <a:r>
              <a:rPr lang="en-US" sz="2800" b="1" dirty="0"/>
              <a:t>211.01.00.02.0A - Land = 105.01.00.02A Revaluation reserves</a:t>
            </a:r>
          </a:p>
          <a:p>
            <a:r>
              <a:rPr lang="en-US" sz="2800" b="1" dirty="0"/>
              <a:t> </a:t>
            </a:r>
            <a:r>
              <a:rPr lang="en-US" sz="2800" b="1" dirty="0">
                <a:solidFill>
                  <a:srgbClr val="003366"/>
                </a:solidFill>
              </a:rPr>
              <a:t>CONCOMITANT</a:t>
            </a:r>
          </a:p>
          <a:p>
            <a:r>
              <a:rPr lang="en-US" sz="2800" b="1" dirty="0"/>
              <a:t>105.01.00.2A = 103.00.02A The fund of the goods that make up the public good of the ATU</a:t>
            </a:r>
          </a:p>
          <a:p>
            <a:endParaRPr lang="en-US" sz="2800" b="1" dirty="0"/>
          </a:p>
          <a:p>
            <a:r>
              <a:rPr lang="en-US" sz="2800" b="1" dirty="0">
                <a:solidFill>
                  <a:srgbClr val="003366"/>
                </a:solidFill>
              </a:rPr>
              <a:t>2 Revaluation of a building owned by a funding institution A</a:t>
            </a:r>
          </a:p>
          <a:p>
            <a:endParaRPr lang="en-US" sz="2800" b="1" dirty="0">
              <a:solidFill>
                <a:srgbClr val="003366"/>
              </a:solidFill>
            </a:endParaRPr>
          </a:p>
          <a:p>
            <a:r>
              <a:rPr lang="en-US" sz="2800" b="1" dirty="0"/>
              <a:t>105.02.00.02 A = 212.09.01.02A</a:t>
            </a:r>
          </a:p>
          <a:p>
            <a:r>
              <a:rPr lang="en-US" sz="2800" b="1" dirty="0"/>
              <a:t>103.00.02A = 105.02.00.02 A</a:t>
            </a:r>
            <a:endParaRPr lang="ro-RO" sz="2800" b="1" dirty="0"/>
          </a:p>
          <a:p>
            <a:endParaRPr lang="ro-RO" sz="2800" b="1" dirty="0"/>
          </a:p>
          <a:p>
            <a:endParaRPr lang="ro-RO" sz="3200" b="1" dirty="0">
              <a:solidFill>
                <a:srgbClr val="000099"/>
              </a:solidFill>
            </a:endParaRPr>
          </a:p>
        </p:txBody>
      </p:sp>
    </p:spTree>
    <p:extLst>
      <p:ext uri="{BB962C8B-B14F-4D97-AF65-F5344CB8AC3E}">
        <p14:creationId xmlns:p14="http://schemas.microsoft.com/office/powerpoint/2010/main" val="13777774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D85ADB-7C54-4893-BE65-B3EBC3AD1FD3}"/>
              </a:ext>
            </a:extLst>
          </p:cNvPr>
          <p:cNvSpPr/>
          <p:nvPr/>
        </p:nvSpPr>
        <p:spPr>
          <a:xfrm>
            <a:off x="1126436" y="446568"/>
            <a:ext cx="10207872" cy="5509200"/>
          </a:xfrm>
          <a:prstGeom prst="rect">
            <a:avLst/>
          </a:prstGeom>
        </p:spPr>
        <p:txBody>
          <a:bodyPr wrap="square">
            <a:spAutoFit/>
          </a:bodyPr>
          <a:lstStyle/>
          <a:p>
            <a:r>
              <a:rPr lang="ro-RO" sz="3200" b="1" dirty="0"/>
              <a:t>	</a:t>
            </a:r>
            <a:r>
              <a:rPr lang="en-US" sz="3200" b="1" dirty="0"/>
              <a:t>The revaluation of a building after n years, but which has previously undergone another evaluation.</a:t>
            </a:r>
            <a:endParaRPr lang="ro-RO" sz="3200" b="1" dirty="0"/>
          </a:p>
          <a:p>
            <a:endParaRPr lang="ro-RO" sz="3200" b="1" dirty="0"/>
          </a:p>
          <a:p>
            <a:r>
              <a:rPr lang="en-US" sz="3200" b="1" dirty="0">
                <a:solidFill>
                  <a:srgbClr val="003366"/>
                </a:solidFill>
              </a:rPr>
              <a:t>1 Elimination of accumulated depreciation</a:t>
            </a:r>
          </a:p>
          <a:p>
            <a:r>
              <a:rPr lang="en-US" sz="3200" b="1" dirty="0"/>
              <a:t>281.02.08.02.F = 212.09..01.02 F</a:t>
            </a:r>
            <a:endParaRPr lang="ro-RO" sz="3200" b="1" dirty="0"/>
          </a:p>
          <a:p>
            <a:endParaRPr lang="en-US" sz="3200" b="1" dirty="0"/>
          </a:p>
          <a:p>
            <a:r>
              <a:rPr lang="en-US" sz="3200" b="1" dirty="0">
                <a:solidFill>
                  <a:srgbClr val="003366"/>
                </a:solidFill>
              </a:rPr>
              <a:t>2 We record the revaluation reserve</a:t>
            </a:r>
          </a:p>
          <a:p>
            <a:r>
              <a:rPr lang="en-US" sz="3200" b="1" dirty="0"/>
              <a:t>212. 09.01.02F = 105.02.00.02.F</a:t>
            </a:r>
          </a:p>
          <a:p>
            <a:r>
              <a:rPr lang="en-US" sz="3200" b="1" dirty="0">
                <a:solidFill>
                  <a:srgbClr val="003366"/>
                </a:solidFill>
              </a:rPr>
              <a:t>3 The monthly depreciation is recorded for the entire period from the last revaluation.</a:t>
            </a:r>
          </a:p>
          <a:p>
            <a:r>
              <a:rPr lang="en-US" sz="3200" b="1" dirty="0"/>
              <a:t>681.01.00.02.F = 281.02.08.02.F</a:t>
            </a:r>
            <a:endParaRPr lang="ro-RO" sz="3200" dirty="0"/>
          </a:p>
        </p:txBody>
      </p:sp>
    </p:spTree>
    <p:extLst>
      <p:ext uri="{BB962C8B-B14F-4D97-AF65-F5344CB8AC3E}">
        <p14:creationId xmlns:p14="http://schemas.microsoft.com/office/powerpoint/2010/main" val="8869562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39132D-FB82-4DD5-B140-56DFD9EA4F02}"/>
              </a:ext>
            </a:extLst>
          </p:cNvPr>
          <p:cNvSpPr/>
          <p:nvPr/>
        </p:nvSpPr>
        <p:spPr>
          <a:xfrm>
            <a:off x="901149" y="425470"/>
            <a:ext cx="10071652" cy="5940088"/>
          </a:xfrm>
          <a:prstGeom prst="rect">
            <a:avLst/>
          </a:prstGeom>
        </p:spPr>
        <p:txBody>
          <a:bodyPr wrap="square">
            <a:spAutoFit/>
          </a:bodyPr>
          <a:lstStyle/>
          <a:p>
            <a:pPr algn="just"/>
            <a:r>
              <a:rPr lang="ro-RO" sz="3200" b="1" dirty="0"/>
              <a:t>	</a:t>
            </a:r>
            <a:r>
              <a:rPr lang="en-US" sz="3200" b="1" dirty="0">
                <a:solidFill>
                  <a:srgbClr val="006600"/>
                </a:solidFill>
              </a:rPr>
              <a:t>We assume that we have a depreciable bulldozer in 5 years, which after N + 3 years has undergone a significant repair by a private service.</a:t>
            </a:r>
          </a:p>
          <a:p>
            <a:pPr algn="just"/>
            <a:r>
              <a:rPr lang="en-US" sz="3200" b="1" dirty="0">
                <a:solidFill>
                  <a:srgbClr val="003366"/>
                </a:solidFill>
              </a:rPr>
              <a:t>The book value is 8000 lei</a:t>
            </a:r>
            <a:r>
              <a:rPr lang="ro-RO" sz="3200" b="1" dirty="0">
                <a:solidFill>
                  <a:srgbClr val="003366"/>
                </a:solidFill>
              </a:rPr>
              <a:t> </a:t>
            </a:r>
            <a:r>
              <a:rPr lang="en-US" sz="3200" b="1" dirty="0">
                <a:solidFill>
                  <a:srgbClr val="003366"/>
                </a:solidFill>
              </a:rPr>
              <a:t>revaluation</a:t>
            </a:r>
          </a:p>
          <a:p>
            <a:pPr algn="just"/>
            <a:r>
              <a:rPr lang="en-US" sz="3200" b="1" dirty="0"/>
              <a:t> N + 2 = 4950 N + 5 = 2700</a:t>
            </a:r>
          </a:p>
          <a:p>
            <a:pPr algn="just"/>
            <a:r>
              <a:rPr lang="en-US" sz="3200" b="1" dirty="0"/>
              <a:t>N + 4 = 1400 N + 6 = 1125</a:t>
            </a:r>
          </a:p>
          <a:p>
            <a:pPr algn="just"/>
            <a:endParaRPr lang="en-US" sz="3200" b="1" dirty="0"/>
          </a:p>
          <a:p>
            <a:pPr algn="just"/>
            <a:r>
              <a:rPr lang="en-US" sz="3200" b="1" dirty="0">
                <a:solidFill>
                  <a:srgbClr val="003366"/>
                </a:solidFill>
              </a:rPr>
              <a:t>Acquisition registration</a:t>
            </a:r>
          </a:p>
          <a:p>
            <a:pPr algn="just"/>
            <a:r>
              <a:rPr lang="en-US" sz="3200" b="1" dirty="0"/>
              <a:t>213.03.00.02.A = 404,0100.020A 8000</a:t>
            </a:r>
          </a:p>
          <a:p>
            <a:pPr algn="just"/>
            <a:r>
              <a:rPr lang="en-US" sz="3200" b="1" dirty="0">
                <a:solidFill>
                  <a:srgbClr val="003366"/>
                </a:solidFill>
              </a:rPr>
              <a:t>Monthly depreciation</a:t>
            </a:r>
          </a:p>
          <a:p>
            <a:pPr algn="just"/>
            <a:r>
              <a:rPr lang="en-US" sz="3200" b="1" dirty="0"/>
              <a:t>681.01.00.02A = 281.03.03.02.A 8000/5/12 = 1600</a:t>
            </a:r>
            <a:endParaRPr lang="ro-RO" sz="2800" b="1" dirty="0"/>
          </a:p>
          <a:p>
            <a:endParaRPr lang="ro-RO" sz="2800" dirty="0"/>
          </a:p>
        </p:txBody>
      </p:sp>
    </p:spTree>
    <p:extLst>
      <p:ext uri="{BB962C8B-B14F-4D97-AF65-F5344CB8AC3E}">
        <p14:creationId xmlns:p14="http://schemas.microsoft.com/office/powerpoint/2010/main" val="11944544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58A7CB-78C9-4168-9323-F24F1490C7D3}"/>
              </a:ext>
            </a:extLst>
          </p:cNvPr>
          <p:cNvSpPr/>
          <p:nvPr/>
        </p:nvSpPr>
        <p:spPr>
          <a:xfrm>
            <a:off x="1020418" y="151179"/>
            <a:ext cx="10561982" cy="6555641"/>
          </a:xfrm>
          <a:prstGeom prst="rect">
            <a:avLst/>
          </a:prstGeom>
        </p:spPr>
        <p:txBody>
          <a:bodyPr wrap="square">
            <a:spAutoFit/>
          </a:bodyPr>
          <a:lstStyle/>
          <a:p>
            <a:pPr algn="just"/>
            <a:r>
              <a:rPr lang="en-US" sz="2800" b="1" dirty="0">
                <a:solidFill>
                  <a:srgbClr val="006600"/>
                </a:solidFill>
              </a:rPr>
              <a:t>After 2 years the depreciation = 2 * 1600 = 3200</a:t>
            </a:r>
          </a:p>
          <a:p>
            <a:pPr algn="just"/>
            <a:r>
              <a:rPr lang="en-US" sz="2800" b="1" dirty="0">
                <a:solidFill>
                  <a:srgbClr val="006600"/>
                </a:solidFill>
              </a:rPr>
              <a:t>Net Asset Value = Book Value - Depreciation = 8000-3200 = 4800</a:t>
            </a:r>
          </a:p>
          <a:p>
            <a:pPr algn="just"/>
            <a:r>
              <a:rPr lang="en-US" sz="2800" b="1" dirty="0">
                <a:solidFill>
                  <a:srgbClr val="006600"/>
                </a:solidFill>
              </a:rPr>
              <a:t>Following the first revaluation, the fair value is 4950</a:t>
            </a:r>
          </a:p>
          <a:p>
            <a:pPr algn="just"/>
            <a:r>
              <a:rPr lang="en-US" sz="2800" b="1" dirty="0">
                <a:solidFill>
                  <a:srgbClr val="003366"/>
                </a:solidFill>
              </a:rPr>
              <a:t>We record the revaluation difference</a:t>
            </a:r>
          </a:p>
          <a:p>
            <a:pPr algn="just"/>
            <a:r>
              <a:rPr lang="en-US" sz="2800" b="1" dirty="0"/>
              <a:t>281.02.08.02.F = 213.03.00.02.A 3200</a:t>
            </a:r>
          </a:p>
          <a:p>
            <a:pPr algn="just"/>
            <a:endParaRPr lang="en-US" sz="2800" b="1" dirty="0"/>
          </a:p>
          <a:p>
            <a:pPr algn="just"/>
            <a:r>
              <a:rPr lang="en-US" sz="2800" b="1" dirty="0">
                <a:solidFill>
                  <a:srgbClr val="003366"/>
                </a:solidFill>
              </a:rPr>
              <a:t>We record the revaluation difference</a:t>
            </a:r>
          </a:p>
          <a:p>
            <a:pPr algn="just"/>
            <a:r>
              <a:rPr lang="en-US" sz="2800" b="1" dirty="0"/>
              <a:t>213.03.00.02.A = 105.03.00.02.A 150</a:t>
            </a:r>
          </a:p>
          <a:p>
            <a:pPr algn="just"/>
            <a:r>
              <a:rPr lang="en-US" sz="2800" b="1" dirty="0">
                <a:solidFill>
                  <a:srgbClr val="000099"/>
                </a:solidFill>
              </a:rPr>
              <a:t>After revaluation, the book value is 4950 lei</a:t>
            </a:r>
          </a:p>
          <a:p>
            <a:pPr algn="just"/>
            <a:r>
              <a:rPr lang="en-US" sz="2800" b="1" dirty="0">
                <a:solidFill>
                  <a:srgbClr val="000099"/>
                </a:solidFill>
              </a:rPr>
              <a:t>We calculate the annual depreciation for the next 3 years</a:t>
            </a:r>
          </a:p>
          <a:p>
            <a:pPr algn="just"/>
            <a:r>
              <a:rPr lang="en-US" sz="2800" b="1" dirty="0"/>
              <a:t>681.01.00.02A = 281.03.03.02.A 4950/3 / = 1650</a:t>
            </a:r>
          </a:p>
          <a:p>
            <a:pPr algn="just"/>
            <a:r>
              <a:rPr lang="en-US" sz="2800" b="1" dirty="0">
                <a:solidFill>
                  <a:srgbClr val="000099"/>
                </a:solidFill>
              </a:rPr>
              <a:t>After the next 2 years we have the amortization of 1650 * 2 = 3300</a:t>
            </a:r>
          </a:p>
          <a:p>
            <a:pPr algn="just"/>
            <a:r>
              <a:rPr lang="en-US" sz="2800" b="1" dirty="0"/>
              <a:t>The net book value is 4950 - 3300 = 1650</a:t>
            </a:r>
          </a:p>
          <a:p>
            <a:pPr algn="just"/>
            <a:r>
              <a:rPr lang="en-US" sz="2800" b="1" dirty="0"/>
              <a:t>But the fair value after revaluation is 1400</a:t>
            </a:r>
          </a:p>
          <a:p>
            <a:pPr algn="just"/>
            <a:r>
              <a:rPr lang="en-US" sz="2800" b="1" dirty="0"/>
              <a:t>Difference 1650-1400 = 250</a:t>
            </a:r>
            <a:endParaRPr lang="ro-RO" sz="2800" dirty="0"/>
          </a:p>
        </p:txBody>
      </p:sp>
    </p:spTree>
    <p:extLst>
      <p:ext uri="{BB962C8B-B14F-4D97-AF65-F5344CB8AC3E}">
        <p14:creationId xmlns:p14="http://schemas.microsoft.com/office/powerpoint/2010/main" val="2849193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0BE412-3721-46D4-A7AF-EAD73C2E9A0B}"/>
              </a:ext>
            </a:extLst>
          </p:cNvPr>
          <p:cNvSpPr/>
          <p:nvPr/>
        </p:nvSpPr>
        <p:spPr>
          <a:xfrm>
            <a:off x="786810" y="362635"/>
            <a:ext cx="10742581" cy="6124754"/>
          </a:xfrm>
          <a:prstGeom prst="rect">
            <a:avLst/>
          </a:prstGeom>
        </p:spPr>
        <p:txBody>
          <a:bodyPr wrap="square">
            <a:spAutoFit/>
          </a:bodyPr>
          <a:lstStyle/>
          <a:p>
            <a:r>
              <a:rPr lang="ro-RO" dirty="0"/>
              <a:t>	</a:t>
            </a:r>
            <a:r>
              <a:rPr lang="en-US" sz="2800" b="1" dirty="0">
                <a:solidFill>
                  <a:srgbClr val="000066"/>
                </a:solidFill>
              </a:rPr>
              <a:t>I was registering as an accountant</a:t>
            </a:r>
          </a:p>
          <a:p>
            <a:r>
              <a:rPr lang="en-US" sz="2800" b="1" dirty="0">
                <a:solidFill>
                  <a:srgbClr val="000066"/>
                </a:solidFill>
              </a:rPr>
              <a:t>105.03.00.02.A = 213.03.00.02.A 150</a:t>
            </a:r>
          </a:p>
          <a:p>
            <a:r>
              <a:rPr lang="en-US" sz="2800" b="1" dirty="0">
                <a:solidFill>
                  <a:srgbClr val="539824"/>
                </a:solidFill>
              </a:rPr>
              <a:t>Being the last year, the difference from the uncovered revaluation is reflected by the accounting registration</a:t>
            </a:r>
            <a:r>
              <a:rPr lang="en-US" sz="2800" b="1" dirty="0">
                <a:solidFill>
                  <a:srgbClr val="000066"/>
                </a:solidFill>
              </a:rPr>
              <a:t>:</a:t>
            </a:r>
            <a:endParaRPr lang="ro-RO" sz="2800" b="1" dirty="0">
              <a:solidFill>
                <a:srgbClr val="000066"/>
              </a:solidFill>
            </a:endParaRPr>
          </a:p>
          <a:p>
            <a:r>
              <a:rPr lang="en-US" sz="2800" b="1" dirty="0">
                <a:solidFill>
                  <a:srgbClr val="000066"/>
                </a:solidFill>
              </a:rPr>
              <a:t> 681.01.00.02A = 213.03.00.02.A 100</a:t>
            </a:r>
          </a:p>
          <a:p>
            <a:r>
              <a:rPr lang="en-US" sz="2800" b="1" dirty="0">
                <a:solidFill>
                  <a:srgbClr val="000066"/>
                </a:solidFill>
              </a:rPr>
              <a:t>250-150 = 100 negative value</a:t>
            </a:r>
          </a:p>
          <a:p>
            <a:pPr algn="just"/>
            <a:r>
              <a:rPr lang="en-US" sz="2800" b="1" dirty="0">
                <a:solidFill>
                  <a:srgbClr val="000066"/>
                </a:solidFill>
              </a:rPr>
              <a:t> </a:t>
            </a:r>
            <a:r>
              <a:rPr lang="en-US" sz="2800" b="1" dirty="0">
                <a:solidFill>
                  <a:srgbClr val="539824"/>
                </a:solidFill>
              </a:rPr>
              <a:t>IN THE YEAR N + 5 A new revaluation follows The fair value 2700 lei</a:t>
            </a:r>
          </a:p>
          <a:p>
            <a:pPr algn="just"/>
            <a:r>
              <a:rPr lang="en-US" sz="2800" b="1" dirty="0">
                <a:solidFill>
                  <a:srgbClr val="539824"/>
                </a:solidFill>
              </a:rPr>
              <a:t>The book value was 3600 lei amortization period 3 years = 1200 / year</a:t>
            </a:r>
          </a:p>
          <a:p>
            <a:pPr algn="just"/>
            <a:r>
              <a:rPr lang="en-US" sz="2800" b="1" dirty="0">
                <a:solidFill>
                  <a:srgbClr val="539824"/>
                </a:solidFill>
              </a:rPr>
              <a:t>3600-1200 = 2400 Difference from revaluation 2700-2400 = 300 lei positive wave</a:t>
            </a:r>
          </a:p>
          <a:p>
            <a:r>
              <a:rPr lang="en-US" sz="2800" b="1" dirty="0">
                <a:solidFill>
                  <a:srgbClr val="000066"/>
                </a:solidFill>
              </a:rPr>
              <a:t>213.03.00.02.A = 105.03.00.02.A 200</a:t>
            </a:r>
          </a:p>
          <a:p>
            <a:r>
              <a:rPr lang="en-US" sz="2800" b="1" dirty="0">
                <a:solidFill>
                  <a:srgbClr val="000066"/>
                </a:solidFill>
              </a:rPr>
              <a:t>105.03.00.02.A = 781.03.00.02.A 100</a:t>
            </a:r>
          </a:p>
          <a:p>
            <a:r>
              <a:rPr lang="en-US" sz="2800" b="1" dirty="0">
                <a:solidFill>
                  <a:srgbClr val="539824"/>
                </a:solidFill>
              </a:rPr>
              <a:t>But the bulldozer is repaired, the value is 2200 lei</a:t>
            </a:r>
          </a:p>
          <a:p>
            <a:r>
              <a:rPr lang="en-US" sz="2800" b="1" dirty="0">
                <a:solidFill>
                  <a:srgbClr val="000066"/>
                </a:solidFill>
              </a:rPr>
              <a:t>213.03.00.02.A = 404.01.00.02 A 2200</a:t>
            </a:r>
            <a:endParaRPr lang="ro-RO" b="1" dirty="0">
              <a:solidFill>
                <a:srgbClr val="0000CC"/>
              </a:solidFill>
            </a:endParaRPr>
          </a:p>
        </p:txBody>
      </p:sp>
    </p:spTree>
    <p:extLst>
      <p:ext uri="{BB962C8B-B14F-4D97-AF65-F5344CB8AC3E}">
        <p14:creationId xmlns:p14="http://schemas.microsoft.com/office/powerpoint/2010/main" val="14166634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2D7742-B90B-4AD3-9250-7C522B6C1675}"/>
              </a:ext>
            </a:extLst>
          </p:cNvPr>
          <p:cNvSpPr/>
          <p:nvPr/>
        </p:nvSpPr>
        <p:spPr>
          <a:xfrm rot="10800000" flipV="1">
            <a:off x="1046922" y="1009225"/>
            <a:ext cx="9753600" cy="6555641"/>
          </a:xfrm>
          <a:prstGeom prst="rect">
            <a:avLst/>
          </a:prstGeom>
        </p:spPr>
        <p:txBody>
          <a:bodyPr wrap="square">
            <a:spAutoFit/>
          </a:bodyPr>
          <a:lstStyle/>
          <a:p>
            <a:r>
              <a:rPr lang="en-US" sz="2800" b="1" dirty="0">
                <a:solidFill>
                  <a:srgbClr val="0000CC"/>
                </a:solidFill>
              </a:rPr>
              <a:t>Disposal of fixed assets by decommissioning - scrapping</a:t>
            </a:r>
          </a:p>
          <a:p>
            <a:r>
              <a:rPr lang="en-US" sz="2800" b="1" dirty="0">
                <a:solidFill>
                  <a:srgbClr val="0000CC"/>
                </a:solidFill>
              </a:rPr>
              <a:t>102.01.01.02A = 213.01.00.02</a:t>
            </a:r>
          </a:p>
          <a:p>
            <a:r>
              <a:rPr lang="en-US" sz="2800" b="1" dirty="0">
                <a:solidFill>
                  <a:srgbClr val="0000CC"/>
                </a:solidFill>
              </a:rPr>
              <a:t> </a:t>
            </a:r>
            <a:r>
              <a:rPr lang="en-US" sz="2800" b="1" dirty="0">
                <a:solidFill>
                  <a:srgbClr val="539824"/>
                </a:solidFill>
              </a:rPr>
              <a:t>The fund of the goods that make up the private domain of the village = Technological </a:t>
            </a:r>
            <a:r>
              <a:rPr lang="en-US" sz="2800" b="1" dirty="0" err="1">
                <a:solidFill>
                  <a:srgbClr val="539824"/>
                </a:solidFill>
              </a:rPr>
              <a:t>equipments</a:t>
            </a:r>
            <a:r>
              <a:rPr lang="en-US" sz="2800" b="1" dirty="0">
                <a:solidFill>
                  <a:srgbClr val="0000CC"/>
                </a:solidFill>
              </a:rPr>
              <a:t>.</a:t>
            </a:r>
          </a:p>
          <a:p>
            <a:endParaRPr lang="en-US" sz="2800" b="1" dirty="0">
              <a:solidFill>
                <a:srgbClr val="0000CC"/>
              </a:solidFill>
            </a:endParaRPr>
          </a:p>
          <a:p>
            <a:r>
              <a:rPr lang="en-US" sz="2800" b="1" dirty="0">
                <a:solidFill>
                  <a:srgbClr val="539824"/>
                </a:solidFill>
              </a:rPr>
              <a:t>Cassation registration of a fully depreciable asset</a:t>
            </a:r>
          </a:p>
          <a:p>
            <a:r>
              <a:rPr lang="ro-RO" sz="2800" b="1" dirty="0">
                <a:solidFill>
                  <a:srgbClr val="0000CC"/>
                </a:solidFill>
              </a:rPr>
              <a:t>				</a:t>
            </a:r>
            <a:r>
              <a:rPr lang="en-US" sz="2800" b="1" dirty="0">
                <a:solidFill>
                  <a:srgbClr val="0000CC"/>
                </a:solidFill>
              </a:rPr>
              <a:t>% = 212.09.01.02.A</a:t>
            </a:r>
          </a:p>
          <a:p>
            <a:r>
              <a:rPr lang="en-US" sz="2800" b="1" dirty="0">
                <a:solidFill>
                  <a:srgbClr val="0000CC"/>
                </a:solidFill>
              </a:rPr>
              <a:t>281.02.08.02.A</a:t>
            </a:r>
          </a:p>
          <a:p>
            <a:r>
              <a:rPr lang="en-US" sz="2800" b="1" dirty="0">
                <a:solidFill>
                  <a:srgbClr val="0000CC"/>
                </a:solidFill>
              </a:rPr>
              <a:t>691.00.00.02A</a:t>
            </a:r>
          </a:p>
          <a:p>
            <a:endParaRPr lang="en-US" sz="2800" b="1" dirty="0">
              <a:solidFill>
                <a:srgbClr val="0000CC"/>
              </a:solidFill>
            </a:endParaRPr>
          </a:p>
          <a:p>
            <a:r>
              <a:rPr lang="en-US" sz="2800" b="1" dirty="0">
                <a:solidFill>
                  <a:srgbClr val="539824"/>
                </a:solidFill>
              </a:rPr>
              <a:t>Full depreciable good scrap registration</a:t>
            </a:r>
          </a:p>
          <a:p>
            <a:endParaRPr lang="en-US" sz="2800" b="1" dirty="0">
              <a:solidFill>
                <a:srgbClr val="0000CC"/>
              </a:solidFill>
            </a:endParaRPr>
          </a:p>
          <a:p>
            <a:r>
              <a:rPr lang="en-US" sz="2800" b="1" dirty="0">
                <a:solidFill>
                  <a:srgbClr val="0000CC"/>
                </a:solidFill>
              </a:rPr>
              <a:t>281.02.08.02.A = 212.09.01.02.A</a:t>
            </a:r>
            <a:endParaRPr lang="ro-RO" sz="2800" dirty="0"/>
          </a:p>
          <a:p>
            <a:endParaRPr lang="ro-RO" sz="2800" dirty="0"/>
          </a:p>
          <a:p>
            <a:r>
              <a:rPr lang="ro-RO" sz="2800" dirty="0"/>
              <a:t> </a:t>
            </a:r>
            <a:endParaRPr lang="ro-RO" dirty="0"/>
          </a:p>
        </p:txBody>
      </p:sp>
    </p:spTree>
    <p:extLst>
      <p:ext uri="{BB962C8B-B14F-4D97-AF65-F5344CB8AC3E}">
        <p14:creationId xmlns:p14="http://schemas.microsoft.com/office/powerpoint/2010/main" val="41147673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0D2904-6203-4802-8C95-A1265761ED0A}"/>
              </a:ext>
            </a:extLst>
          </p:cNvPr>
          <p:cNvSpPr/>
          <p:nvPr/>
        </p:nvSpPr>
        <p:spPr>
          <a:xfrm>
            <a:off x="1020417" y="255181"/>
            <a:ext cx="10124662" cy="6986528"/>
          </a:xfrm>
          <a:prstGeom prst="rect">
            <a:avLst/>
          </a:prstGeom>
        </p:spPr>
        <p:txBody>
          <a:bodyPr wrap="square">
            <a:spAutoFit/>
          </a:bodyPr>
          <a:lstStyle/>
          <a:p>
            <a:r>
              <a:rPr lang="en-US" sz="2800" b="1" dirty="0">
                <a:solidFill>
                  <a:srgbClr val="539824"/>
                </a:solidFill>
              </a:rPr>
              <a:t>WE CONTINUOUSLY MAKE RECORDINGS</a:t>
            </a:r>
          </a:p>
          <a:p>
            <a:r>
              <a:rPr lang="en-US" sz="2800" b="1" dirty="0"/>
              <a:t>681.01.00.02 A = 213.03.00.02.A 1200</a:t>
            </a:r>
          </a:p>
          <a:p>
            <a:r>
              <a:rPr lang="en-US" sz="2800" b="1" dirty="0"/>
              <a:t>281.03.03.02. A = 213.03.00.02.A</a:t>
            </a:r>
          </a:p>
          <a:p>
            <a:r>
              <a:rPr lang="en-US" sz="2800" b="1" dirty="0">
                <a:solidFill>
                  <a:srgbClr val="539824"/>
                </a:solidFill>
              </a:rPr>
              <a:t>If the book value is 2400 deductible in a period of 2 years</a:t>
            </a:r>
          </a:p>
          <a:p>
            <a:r>
              <a:rPr lang="en-US" sz="2800" b="1" dirty="0">
                <a:solidFill>
                  <a:srgbClr val="539824"/>
                </a:solidFill>
              </a:rPr>
              <a:t>And in the last year the fair value after revaluation is 1125 lei, we register the revaluation difference</a:t>
            </a:r>
          </a:p>
          <a:p>
            <a:r>
              <a:rPr lang="en-US" sz="2800" b="1" dirty="0"/>
              <a:t>105.03.00.02.A = 213.03.00.02.A 75</a:t>
            </a:r>
          </a:p>
          <a:p>
            <a:endParaRPr lang="en-US" sz="2800" b="1" dirty="0"/>
          </a:p>
          <a:p>
            <a:r>
              <a:rPr lang="en-US" sz="2800" b="1" dirty="0">
                <a:solidFill>
                  <a:srgbClr val="539824"/>
                </a:solidFill>
              </a:rPr>
              <a:t>We perform the accounting registration with depreciation</a:t>
            </a:r>
          </a:p>
          <a:p>
            <a:r>
              <a:rPr lang="en-US" sz="2800" b="1" dirty="0"/>
              <a:t>681.01.00.02 A = 213.03.00.02.A 1200</a:t>
            </a:r>
          </a:p>
          <a:p>
            <a:r>
              <a:rPr lang="en-US" sz="2800" b="1" dirty="0"/>
              <a:t>281.03.03.02. A = 213.03.00.02.A 1200</a:t>
            </a:r>
          </a:p>
          <a:p>
            <a:endParaRPr lang="en-US" sz="2800" b="1" dirty="0"/>
          </a:p>
          <a:p>
            <a:r>
              <a:rPr lang="en-US" sz="2800" b="1" dirty="0">
                <a:solidFill>
                  <a:srgbClr val="539824"/>
                </a:solidFill>
              </a:rPr>
              <a:t>And the negative difference from the revaluation is transferred to the carried forward result</a:t>
            </a:r>
          </a:p>
          <a:p>
            <a:r>
              <a:rPr lang="en-US" sz="2800" b="1" dirty="0"/>
              <a:t>105.03.00.02.A = 117.00.00.02 A 75</a:t>
            </a:r>
            <a:endParaRPr lang="ro-RO" sz="2800" b="1" dirty="0">
              <a:solidFill>
                <a:srgbClr val="0000CC"/>
              </a:solidFill>
            </a:endParaRPr>
          </a:p>
          <a:p>
            <a:r>
              <a:rPr lang="ro-RO" sz="2800" b="1" dirty="0">
                <a:solidFill>
                  <a:srgbClr val="0000CC"/>
                </a:solidFill>
              </a:rPr>
              <a:t> </a:t>
            </a:r>
            <a:endParaRPr lang="pt-BR" b="1" dirty="0">
              <a:solidFill>
                <a:srgbClr val="0000CC"/>
              </a:solidFill>
            </a:endParaRPr>
          </a:p>
        </p:txBody>
      </p:sp>
    </p:spTree>
    <p:extLst>
      <p:ext uri="{BB962C8B-B14F-4D97-AF65-F5344CB8AC3E}">
        <p14:creationId xmlns:p14="http://schemas.microsoft.com/office/powerpoint/2010/main" val="21678859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C34A8B-ED6E-461D-BE8F-A8101E34746A}"/>
              </a:ext>
            </a:extLst>
          </p:cNvPr>
          <p:cNvSpPr/>
          <p:nvPr/>
        </p:nvSpPr>
        <p:spPr>
          <a:xfrm>
            <a:off x="829340" y="510363"/>
            <a:ext cx="10760148" cy="5262979"/>
          </a:xfrm>
          <a:prstGeom prst="rect">
            <a:avLst/>
          </a:prstGeom>
        </p:spPr>
        <p:txBody>
          <a:bodyPr wrap="square">
            <a:spAutoFit/>
          </a:bodyPr>
          <a:lstStyle/>
          <a:p>
            <a:r>
              <a:rPr lang="en-US" sz="2800" b="1" dirty="0">
                <a:solidFill>
                  <a:srgbClr val="0000CC"/>
                </a:solidFill>
              </a:rPr>
              <a:t>Registration of scrapping of fixed assets by capitalization of spare parts. Recording of spare parts consumption.</a:t>
            </a:r>
            <a:endParaRPr lang="ro-RO" sz="2800" b="1" dirty="0">
              <a:solidFill>
                <a:srgbClr val="0000CC"/>
              </a:solidFill>
            </a:endParaRPr>
          </a:p>
          <a:p>
            <a:endParaRPr lang="ro-RO" sz="2800" b="1" dirty="0">
              <a:solidFill>
                <a:srgbClr val="0000CC"/>
              </a:solidFill>
            </a:endParaRPr>
          </a:p>
          <a:p>
            <a:endParaRPr lang="ro-RO" sz="2800" b="1" dirty="0">
              <a:solidFill>
                <a:srgbClr val="0000CC"/>
              </a:solidFill>
            </a:endParaRPr>
          </a:p>
          <a:p>
            <a:r>
              <a:rPr lang="ro-RO" sz="2800" b="1" dirty="0"/>
              <a:t>%				=		214.00.00.02.A</a:t>
            </a:r>
          </a:p>
          <a:p>
            <a:r>
              <a:rPr lang="ro-RO" sz="2800" b="1" dirty="0"/>
              <a:t>281.04.00.02.A</a:t>
            </a:r>
          </a:p>
          <a:p>
            <a:r>
              <a:rPr lang="ro-RO" sz="2800" b="1" dirty="0"/>
              <a:t>691.00.00.02.A</a:t>
            </a:r>
          </a:p>
          <a:p>
            <a:endParaRPr lang="ro-RO" sz="2800" b="1" dirty="0"/>
          </a:p>
          <a:p>
            <a:r>
              <a:rPr lang="ro-RO" sz="2800" b="1" dirty="0"/>
              <a:t>302.08.00.02.A		=		791.00.00.02.A</a:t>
            </a:r>
          </a:p>
          <a:p>
            <a:endParaRPr lang="ro-RO" sz="2800" b="1" dirty="0"/>
          </a:p>
          <a:p>
            <a:r>
              <a:rPr lang="ro-RO" sz="2800" b="1" dirty="0"/>
              <a:t>602.08.00.02.A		=		302.08.00.02.A</a:t>
            </a:r>
          </a:p>
          <a:p>
            <a:endParaRPr lang="ro-RO" sz="2800" b="1" dirty="0"/>
          </a:p>
        </p:txBody>
      </p:sp>
    </p:spTree>
    <p:extLst>
      <p:ext uri="{BB962C8B-B14F-4D97-AF65-F5344CB8AC3E}">
        <p14:creationId xmlns:p14="http://schemas.microsoft.com/office/powerpoint/2010/main" val="39753431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6FEDBA-E112-4FA5-86BE-B330858B920E}"/>
              </a:ext>
            </a:extLst>
          </p:cNvPr>
          <p:cNvSpPr/>
          <p:nvPr/>
        </p:nvSpPr>
        <p:spPr>
          <a:xfrm>
            <a:off x="1020417" y="401443"/>
            <a:ext cx="10151166" cy="6124754"/>
          </a:xfrm>
          <a:prstGeom prst="rect">
            <a:avLst/>
          </a:prstGeom>
        </p:spPr>
        <p:txBody>
          <a:bodyPr wrap="square">
            <a:spAutoFit/>
          </a:bodyPr>
          <a:lstStyle/>
          <a:p>
            <a:r>
              <a:rPr lang="en-US" sz="2800" b="1" dirty="0"/>
              <a:t>Registration of the transfer </a:t>
            </a:r>
            <a:r>
              <a:rPr lang="en-US" sz="2800" b="1" dirty="0" err="1"/>
              <a:t>TRANSFER</a:t>
            </a:r>
            <a:r>
              <a:rPr lang="en-US" sz="2800" b="1" dirty="0"/>
              <a:t> to the partially depreciable asset</a:t>
            </a:r>
            <a:endParaRPr lang="ro-RO" sz="2800" b="1" dirty="0"/>
          </a:p>
          <a:p>
            <a:r>
              <a:rPr lang="ro-RO" sz="2800" b="1" dirty="0">
                <a:solidFill>
                  <a:srgbClr val="0000CC"/>
                </a:solidFill>
              </a:rPr>
              <a:t>%				=	213.01.00.01A</a:t>
            </a:r>
          </a:p>
          <a:p>
            <a:r>
              <a:rPr lang="ro-RO" sz="2800" b="1" dirty="0">
                <a:solidFill>
                  <a:srgbClr val="0000CC"/>
                </a:solidFill>
              </a:rPr>
              <a:t>281.03.01.01.A</a:t>
            </a:r>
          </a:p>
          <a:p>
            <a:r>
              <a:rPr lang="ro-RO" sz="2800" b="1" dirty="0">
                <a:solidFill>
                  <a:srgbClr val="0000CC"/>
                </a:solidFill>
              </a:rPr>
              <a:t>658.01.01.01.A</a:t>
            </a:r>
          </a:p>
          <a:p>
            <a:endParaRPr lang="ro-RO" sz="2800" dirty="0"/>
          </a:p>
          <a:p>
            <a:r>
              <a:rPr lang="en-US" sz="2800" b="1" dirty="0"/>
              <a:t>Recording the receipt of an asset in exchange</a:t>
            </a:r>
            <a:endParaRPr lang="ro-RO" sz="2800" b="1" dirty="0"/>
          </a:p>
          <a:p>
            <a:r>
              <a:rPr lang="ro-RO" sz="2800" b="1" dirty="0">
                <a:solidFill>
                  <a:srgbClr val="0000CC"/>
                </a:solidFill>
              </a:rPr>
              <a:t>214.00.00.01. A		=	779.01.01.01.A</a:t>
            </a:r>
          </a:p>
          <a:p>
            <a:endParaRPr lang="ro-RO" sz="2800" dirty="0"/>
          </a:p>
          <a:p>
            <a:r>
              <a:rPr lang="en-US" sz="2800" b="1" dirty="0"/>
              <a:t>Receiving a partially depreciable asset from an entity free of charge</a:t>
            </a:r>
            <a:endParaRPr lang="ro-RO" sz="2800" dirty="0"/>
          </a:p>
          <a:p>
            <a:r>
              <a:rPr lang="ro-RO" sz="2800" b="1" dirty="0">
                <a:solidFill>
                  <a:srgbClr val="0000CC"/>
                </a:solidFill>
              </a:rPr>
              <a:t>214.00.00.01. A		=	%</a:t>
            </a:r>
          </a:p>
          <a:p>
            <a:r>
              <a:rPr lang="ro-RO" sz="2800" b="1" dirty="0">
                <a:solidFill>
                  <a:srgbClr val="0000CC"/>
                </a:solidFill>
              </a:rPr>
              <a:t>				281.03.01.01.A</a:t>
            </a:r>
          </a:p>
          <a:p>
            <a:r>
              <a:rPr lang="ro-RO" sz="2800" b="1" dirty="0">
                <a:solidFill>
                  <a:srgbClr val="0000CC"/>
                </a:solidFill>
              </a:rPr>
              <a:t>				779.01.01.01.A</a:t>
            </a:r>
          </a:p>
          <a:p>
            <a:endParaRPr lang="ro-RO" sz="2800" dirty="0"/>
          </a:p>
        </p:txBody>
      </p:sp>
    </p:spTree>
    <p:extLst>
      <p:ext uri="{BB962C8B-B14F-4D97-AF65-F5344CB8AC3E}">
        <p14:creationId xmlns:p14="http://schemas.microsoft.com/office/powerpoint/2010/main" val="29041123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72CAE3-89C2-49FB-8E25-1AAE33AD0D1B}"/>
              </a:ext>
            </a:extLst>
          </p:cNvPr>
          <p:cNvSpPr/>
          <p:nvPr/>
        </p:nvSpPr>
        <p:spPr>
          <a:xfrm rot="10800000" flipV="1">
            <a:off x="829338" y="832954"/>
            <a:ext cx="10185991" cy="4247317"/>
          </a:xfrm>
          <a:prstGeom prst="rect">
            <a:avLst/>
          </a:prstGeom>
        </p:spPr>
        <p:txBody>
          <a:bodyPr wrap="square">
            <a:spAutoFit/>
          </a:bodyPr>
          <a:lstStyle/>
          <a:p>
            <a:r>
              <a:rPr lang="ro-RO" sz="2800" b="1" dirty="0"/>
              <a:t>Sale of fixed assets</a:t>
            </a:r>
          </a:p>
          <a:p>
            <a:endParaRPr lang="ro-RO" sz="2800" dirty="0"/>
          </a:p>
          <a:p>
            <a:r>
              <a:rPr lang="ro-RO" sz="2800" b="1" dirty="0">
                <a:solidFill>
                  <a:srgbClr val="0000CC"/>
                </a:solidFill>
              </a:rPr>
              <a:t>461.01.01.01.G		= 	791.00.00.01 G</a:t>
            </a:r>
          </a:p>
          <a:p>
            <a:endParaRPr lang="ro-RO" sz="2800" b="1" dirty="0">
              <a:solidFill>
                <a:srgbClr val="0000CC"/>
              </a:solidFill>
            </a:endParaRPr>
          </a:p>
          <a:p>
            <a:r>
              <a:rPr lang="ro-RO" sz="2800" b="1" dirty="0"/>
              <a:t>Discharge of the entity</a:t>
            </a:r>
            <a:endParaRPr lang="ro-RO" sz="2800" b="1" dirty="0">
              <a:solidFill>
                <a:srgbClr val="0000CC"/>
              </a:solidFill>
            </a:endParaRPr>
          </a:p>
          <a:p>
            <a:r>
              <a:rPr lang="ro-RO" sz="2800" b="1" dirty="0">
                <a:solidFill>
                  <a:srgbClr val="0000CC"/>
                </a:solidFill>
              </a:rPr>
              <a:t>%				=	212.09.01.01.G</a:t>
            </a:r>
          </a:p>
          <a:p>
            <a:r>
              <a:rPr lang="ro-RO" sz="2800" b="1" dirty="0">
                <a:solidFill>
                  <a:srgbClr val="0000CC"/>
                </a:solidFill>
              </a:rPr>
              <a:t>281.04.00.01.G</a:t>
            </a:r>
          </a:p>
          <a:p>
            <a:r>
              <a:rPr lang="ro-RO" sz="2800" b="1" dirty="0">
                <a:solidFill>
                  <a:srgbClr val="0000CC"/>
                </a:solidFill>
              </a:rPr>
              <a:t>691.00.00.01.G</a:t>
            </a:r>
          </a:p>
          <a:p>
            <a:endParaRPr lang="ro-RO" sz="2800" dirty="0"/>
          </a:p>
          <a:p>
            <a:endParaRPr lang="ro-RO" dirty="0"/>
          </a:p>
        </p:txBody>
      </p:sp>
    </p:spTree>
    <p:extLst>
      <p:ext uri="{BB962C8B-B14F-4D97-AF65-F5344CB8AC3E}">
        <p14:creationId xmlns:p14="http://schemas.microsoft.com/office/powerpoint/2010/main" val="6237501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A5B47-F033-4E6E-B9E3-B43A371ACCF6}"/>
              </a:ext>
            </a:extLst>
          </p:cNvPr>
          <p:cNvSpPr>
            <a:spLocks noGrp="1"/>
          </p:cNvSpPr>
          <p:nvPr>
            <p:ph type="title"/>
          </p:nvPr>
        </p:nvSpPr>
        <p:spPr/>
        <p:txBody>
          <a:bodyPr>
            <a:normAutofit/>
          </a:bodyPr>
          <a:lstStyle/>
          <a:p>
            <a:pPr algn="ctr"/>
            <a:r>
              <a:rPr lang="en-US" b="1" dirty="0">
                <a:solidFill>
                  <a:schemeClr val="accent1">
                    <a:lumMod val="75000"/>
                  </a:schemeClr>
                </a:solidFill>
              </a:rPr>
              <a:t>Management of raw materials and property, plant and equipment</a:t>
            </a:r>
            <a:endParaRPr lang="ro-RO" b="1" dirty="0">
              <a:solidFill>
                <a:schemeClr val="accent1">
                  <a:lumMod val="75000"/>
                </a:schemeClr>
              </a:solidFill>
            </a:endParaRPr>
          </a:p>
        </p:txBody>
      </p:sp>
      <p:pic>
        <p:nvPicPr>
          <p:cNvPr id="3" name="Picture 2">
            <a:extLst>
              <a:ext uri="{FF2B5EF4-FFF2-40B4-BE49-F238E27FC236}">
                <a16:creationId xmlns:a16="http://schemas.microsoft.com/office/drawing/2014/main" id="{9C84CED7-F028-4964-BE4A-621C042AEE69}"/>
              </a:ext>
            </a:extLst>
          </p:cNvPr>
          <p:cNvPicPr>
            <a:picLocks noChangeAspect="1"/>
          </p:cNvPicPr>
          <p:nvPr/>
        </p:nvPicPr>
        <p:blipFill>
          <a:blip r:embed="rId2"/>
          <a:stretch>
            <a:fillRect/>
          </a:stretch>
        </p:blipFill>
        <p:spPr>
          <a:xfrm>
            <a:off x="318977" y="1594884"/>
            <a:ext cx="11717079" cy="5263116"/>
          </a:xfrm>
          <a:prstGeom prst="rect">
            <a:avLst/>
          </a:prstGeom>
        </p:spPr>
      </p:pic>
      <p:sp>
        <p:nvSpPr>
          <p:cNvPr id="4" name="Rectangle 3">
            <a:extLst>
              <a:ext uri="{FF2B5EF4-FFF2-40B4-BE49-F238E27FC236}">
                <a16:creationId xmlns:a16="http://schemas.microsoft.com/office/drawing/2014/main" id="{3E88CBD0-1FE3-426D-9341-2663775CADEF}"/>
              </a:ext>
            </a:extLst>
          </p:cNvPr>
          <p:cNvSpPr/>
          <p:nvPr/>
        </p:nvSpPr>
        <p:spPr>
          <a:xfrm>
            <a:off x="637953" y="2136338"/>
            <a:ext cx="11554047" cy="4524315"/>
          </a:xfrm>
          <a:prstGeom prst="rect">
            <a:avLst/>
          </a:prstGeom>
        </p:spPr>
        <p:txBody>
          <a:bodyPr wrap="square">
            <a:spAutoFit/>
          </a:bodyPr>
          <a:lstStyle/>
          <a:p>
            <a:r>
              <a:rPr lang="en-US" sz="3600" b="1" dirty="0"/>
              <a:t>After the period in which the entities were oriented towards minimum costs, it is necessary to establish new strategies, to guide the management for their efficient use of invested capital, but also a scheduling of the supply of stocks and investments of fixed assets so as to avoid strangulation of activity due to lack of material raw materials. and other assets, including property, plant and equipment. </a:t>
            </a:r>
            <a:r>
              <a:rPr lang="ro-RO" sz="3200" b="1" dirty="0">
                <a:solidFill>
                  <a:srgbClr val="FF0000"/>
                </a:solidFill>
              </a:rPr>
              <a:t>	</a:t>
            </a:r>
          </a:p>
        </p:txBody>
      </p:sp>
    </p:spTree>
    <p:extLst>
      <p:ext uri="{BB962C8B-B14F-4D97-AF65-F5344CB8AC3E}">
        <p14:creationId xmlns:p14="http://schemas.microsoft.com/office/powerpoint/2010/main" val="9247339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670FE1-12E8-4E96-87F2-6B7CF872EE4F}"/>
              </a:ext>
            </a:extLst>
          </p:cNvPr>
          <p:cNvSpPr/>
          <p:nvPr/>
        </p:nvSpPr>
        <p:spPr>
          <a:xfrm>
            <a:off x="318978" y="297712"/>
            <a:ext cx="11376836" cy="523220"/>
          </a:xfrm>
          <a:prstGeom prst="rect">
            <a:avLst/>
          </a:prstGeom>
        </p:spPr>
        <p:txBody>
          <a:bodyPr wrap="square">
            <a:spAutoFit/>
          </a:bodyPr>
          <a:lstStyle/>
          <a:p>
            <a:r>
              <a:rPr lang="en-US" sz="2800" b="1" dirty="0"/>
              <a:t>Fixed asset outflows due to impairment losses on inventory</a:t>
            </a:r>
            <a:endParaRPr lang="ro-RO" sz="2800" dirty="0"/>
          </a:p>
        </p:txBody>
      </p:sp>
      <p:sp>
        <p:nvSpPr>
          <p:cNvPr id="3" name="Rectangle 2">
            <a:extLst>
              <a:ext uri="{FF2B5EF4-FFF2-40B4-BE49-F238E27FC236}">
                <a16:creationId xmlns:a16="http://schemas.microsoft.com/office/drawing/2014/main" id="{1288C08F-B9FB-4872-911B-927C1C6D1606}"/>
              </a:ext>
            </a:extLst>
          </p:cNvPr>
          <p:cNvSpPr/>
          <p:nvPr/>
        </p:nvSpPr>
        <p:spPr>
          <a:xfrm>
            <a:off x="1765005" y="1403498"/>
            <a:ext cx="7378995" cy="2246769"/>
          </a:xfrm>
          <a:prstGeom prst="rect">
            <a:avLst/>
          </a:prstGeom>
        </p:spPr>
        <p:txBody>
          <a:bodyPr wrap="square">
            <a:spAutoFit/>
          </a:bodyPr>
          <a:lstStyle/>
          <a:p>
            <a:r>
              <a:rPr lang="nn-NO" sz="2800" b="1" dirty="0">
                <a:solidFill>
                  <a:srgbClr val="0000CC"/>
                </a:solidFill>
              </a:rPr>
              <a:t>%		=		21</a:t>
            </a:r>
            <a:r>
              <a:rPr lang="ro-RO" sz="2800" b="1" dirty="0">
                <a:solidFill>
                  <a:srgbClr val="0000CC"/>
                </a:solidFill>
              </a:rPr>
              <a:t>4</a:t>
            </a:r>
            <a:r>
              <a:rPr lang="nn-NO" sz="2800" b="1" dirty="0">
                <a:solidFill>
                  <a:srgbClr val="0000CC"/>
                </a:solidFill>
              </a:rPr>
              <a:t>.0</a:t>
            </a:r>
            <a:r>
              <a:rPr lang="ro-RO" sz="2800" b="1" dirty="0">
                <a:solidFill>
                  <a:srgbClr val="0000CC"/>
                </a:solidFill>
              </a:rPr>
              <a:t>0</a:t>
            </a:r>
            <a:r>
              <a:rPr lang="nn-NO" sz="2800" b="1" dirty="0">
                <a:solidFill>
                  <a:srgbClr val="0000CC"/>
                </a:solidFill>
              </a:rPr>
              <a:t>.01.01.</a:t>
            </a:r>
            <a:r>
              <a:rPr lang="ro-RO" sz="2800" b="1" dirty="0">
                <a:solidFill>
                  <a:srgbClr val="0000CC"/>
                </a:solidFill>
              </a:rPr>
              <a:t>A</a:t>
            </a:r>
            <a:endParaRPr lang="nn-NO" sz="2800" b="1" dirty="0">
              <a:solidFill>
                <a:srgbClr val="0000CC"/>
              </a:solidFill>
            </a:endParaRPr>
          </a:p>
          <a:p>
            <a:r>
              <a:rPr lang="nn-NO" sz="2800" b="1" dirty="0">
                <a:solidFill>
                  <a:srgbClr val="0000CC"/>
                </a:solidFill>
              </a:rPr>
              <a:t>281.04.00.01.</a:t>
            </a:r>
            <a:r>
              <a:rPr lang="ro-RO" sz="2800" b="1" dirty="0">
                <a:solidFill>
                  <a:srgbClr val="0000CC"/>
                </a:solidFill>
              </a:rPr>
              <a:t>A</a:t>
            </a:r>
            <a:endParaRPr lang="nn-NO" sz="2800" b="1" dirty="0">
              <a:solidFill>
                <a:srgbClr val="0000CC"/>
              </a:solidFill>
            </a:endParaRPr>
          </a:p>
          <a:p>
            <a:r>
              <a:rPr lang="nn-NO" sz="2800" b="1" dirty="0">
                <a:solidFill>
                  <a:srgbClr val="0000CC"/>
                </a:solidFill>
              </a:rPr>
              <a:t>691.00.00.01.</a:t>
            </a:r>
            <a:r>
              <a:rPr lang="ro-RO" sz="2800" b="1" dirty="0">
                <a:solidFill>
                  <a:srgbClr val="0000CC"/>
                </a:solidFill>
              </a:rPr>
              <a:t>A</a:t>
            </a:r>
          </a:p>
          <a:p>
            <a:endParaRPr lang="ro-RO" sz="2800" b="1" dirty="0">
              <a:solidFill>
                <a:srgbClr val="0000CC"/>
              </a:solidFill>
            </a:endParaRPr>
          </a:p>
          <a:p>
            <a:endParaRPr lang="nn-NO" sz="2800" b="1" dirty="0">
              <a:solidFill>
                <a:srgbClr val="0000CC"/>
              </a:solidFill>
            </a:endParaRPr>
          </a:p>
        </p:txBody>
      </p:sp>
      <p:sp>
        <p:nvSpPr>
          <p:cNvPr id="4" name="Rectangle 3">
            <a:extLst>
              <a:ext uri="{FF2B5EF4-FFF2-40B4-BE49-F238E27FC236}">
                <a16:creationId xmlns:a16="http://schemas.microsoft.com/office/drawing/2014/main" id="{53436578-5067-44E2-B86A-35C2F514F138}"/>
              </a:ext>
            </a:extLst>
          </p:cNvPr>
          <p:cNvSpPr/>
          <p:nvPr/>
        </p:nvSpPr>
        <p:spPr>
          <a:xfrm>
            <a:off x="595423" y="2967335"/>
            <a:ext cx="8548577" cy="2092881"/>
          </a:xfrm>
          <a:prstGeom prst="rect">
            <a:avLst/>
          </a:prstGeom>
        </p:spPr>
        <p:txBody>
          <a:bodyPr wrap="square">
            <a:spAutoFit/>
          </a:bodyPr>
          <a:lstStyle/>
          <a:p>
            <a:r>
              <a:rPr lang="en-US" sz="2800" b="1" dirty="0"/>
              <a:t>We record the imputation of the fixed asset</a:t>
            </a:r>
            <a:endParaRPr lang="ro-RO" sz="2800" dirty="0"/>
          </a:p>
          <a:p>
            <a:r>
              <a:rPr lang="ro-RO" sz="2800" b="1" dirty="0">
                <a:solidFill>
                  <a:srgbClr val="0000CC"/>
                </a:solidFill>
              </a:rPr>
              <a:t>	428.01.02.01.A	=	751.01.00.01</a:t>
            </a:r>
          </a:p>
          <a:p>
            <a:endParaRPr lang="ro-RO" sz="2800" b="1" dirty="0">
              <a:solidFill>
                <a:srgbClr val="0000CC"/>
              </a:solidFill>
            </a:endParaRPr>
          </a:p>
          <a:p>
            <a:r>
              <a:rPr lang="ro-RO" sz="2800" b="1" dirty="0">
                <a:solidFill>
                  <a:srgbClr val="0000CC"/>
                </a:solidFill>
              </a:rPr>
              <a:t>	428.01.02.01.A	=	448.01.01.01.A</a:t>
            </a:r>
          </a:p>
          <a:p>
            <a:endParaRPr lang="nn-NO" dirty="0"/>
          </a:p>
        </p:txBody>
      </p:sp>
    </p:spTree>
    <p:extLst>
      <p:ext uri="{BB962C8B-B14F-4D97-AF65-F5344CB8AC3E}">
        <p14:creationId xmlns:p14="http://schemas.microsoft.com/office/powerpoint/2010/main" val="10754176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8670A1-2B63-453C-8149-817CF11AB99D}"/>
              </a:ext>
            </a:extLst>
          </p:cNvPr>
          <p:cNvSpPr txBox="1"/>
          <p:nvPr/>
        </p:nvSpPr>
        <p:spPr>
          <a:xfrm>
            <a:off x="2663687" y="2173357"/>
            <a:ext cx="8136835" cy="830997"/>
          </a:xfrm>
          <a:prstGeom prst="rect">
            <a:avLst/>
          </a:prstGeom>
          <a:noFill/>
        </p:spPr>
        <p:txBody>
          <a:bodyPr wrap="square">
            <a:spAutoFit/>
          </a:bodyPr>
          <a:lstStyle/>
          <a:p>
            <a:r>
              <a:rPr lang="en-US" sz="4800" b="1" dirty="0">
                <a:ln w="0"/>
                <a:solidFill>
                  <a:srgbClr val="C00000"/>
                </a:solidFill>
                <a:effectLst>
                  <a:outerShdw blurRad="38100" dist="19050" dir="2700000" algn="tl" rotWithShape="0">
                    <a:schemeClr val="dk1">
                      <a:alpha val="40000"/>
                    </a:schemeClr>
                  </a:outerShdw>
                </a:effectLst>
              </a:rPr>
              <a:t>Thank you for your attention!</a:t>
            </a:r>
            <a:endParaRPr lang="pt-BR" sz="4800" b="1" dirty="0">
              <a:ln w="0"/>
              <a:solidFill>
                <a:srgbClr val="C00000"/>
              </a:solidFill>
              <a:effectLst>
                <a:outerShdw blurRad="38100" dist="19050" dir="2700000" algn="tl" rotWithShape="0">
                  <a:schemeClr val="dk1">
                    <a:alpha val="40000"/>
                  </a:schemeClr>
                </a:outerShdw>
              </a:effectLst>
            </a:endParaRPr>
          </a:p>
        </p:txBody>
      </p:sp>
      <p:sp>
        <p:nvSpPr>
          <p:cNvPr id="4" name="Star: 5 Points 3">
            <a:extLst>
              <a:ext uri="{FF2B5EF4-FFF2-40B4-BE49-F238E27FC236}">
                <a16:creationId xmlns:a16="http://schemas.microsoft.com/office/drawing/2014/main" id="{66A18E17-9C52-4A35-A2F1-A7CB39C192C4}"/>
              </a:ext>
            </a:extLst>
          </p:cNvPr>
          <p:cNvSpPr/>
          <p:nvPr/>
        </p:nvSpPr>
        <p:spPr>
          <a:xfrm>
            <a:off x="1669774" y="1908313"/>
            <a:ext cx="993913"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2091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F8F5B-83E0-4F47-A915-95231251795E}"/>
              </a:ext>
            </a:extLst>
          </p:cNvPr>
          <p:cNvSpPr>
            <a:spLocks noGrp="1"/>
          </p:cNvSpPr>
          <p:nvPr>
            <p:ph type="title"/>
          </p:nvPr>
        </p:nvSpPr>
        <p:spPr>
          <a:xfrm>
            <a:off x="838200" y="351874"/>
            <a:ext cx="10515600" cy="469762"/>
          </a:xfrm>
        </p:spPr>
        <p:txBody>
          <a:bodyPr>
            <a:noAutofit/>
          </a:bodyPr>
          <a:lstStyle/>
          <a:p>
            <a:pPr algn="ctr"/>
            <a:r>
              <a:rPr lang="en-US" sz="3600" b="1" dirty="0">
                <a:solidFill>
                  <a:srgbClr val="0033CC"/>
                </a:solidFill>
              </a:rPr>
              <a:t>Management of raw materials and property, </a:t>
            </a:r>
            <a:br>
              <a:rPr lang="ro-RO" sz="3600" b="1" dirty="0">
                <a:solidFill>
                  <a:srgbClr val="0033CC"/>
                </a:solidFill>
              </a:rPr>
            </a:br>
            <a:r>
              <a:rPr lang="en-US" sz="3600" b="1" dirty="0">
                <a:solidFill>
                  <a:srgbClr val="0033CC"/>
                </a:solidFill>
              </a:rPr>
              <a:t>plant and equipment</a:t>
            </a:r>
            <a:endParaRPr lang="ro-RO" sz="3600" b="1" dirty="0">
              <a:solidFill>
                <a:srgbClr val="0033CC"/>
              </a:solidFill>
            </a:endParaRPr>
          </a:p>
        </p:txBody>
      </p:sp>
      <p:sp>
        <p:nvSpPr>
          <p:cNvPr id="3" name="Rectangle 2">
            <a:extLst>
              <a:ext uri="{FF2B5EF4-FFF2-40B4-BE49-F238E27FC236}">
                <a16:creationId xmlns:a16="http://schemas.microsoft.com/office/drawing/2014/main" id="{21DDA33F-9AD4-4D6F-BC3F-839BBA49CE04}"/>
              </a:ext>
            </a:extLst>
          </p:cNvPr>
          <p:cNvSpPr/>
          <p:nvPr/>
        </p:nvSpPr>
        <p:spPr>
          <a:xfrm>
            <a:off x="344557" y="2700670"/>
            <a:ext cx="11529391" cy="4462760"/>
          </a:xfrm>
          <a:prstGeom prst="rect">
            <a:avLst/>
          </a:prstGeom>
        </p:spPr>
        <p:txBody>
          <a:bodyPr wrap="square">
            <a:spAutoFit/>
          </a:bodyPr>
          <a:lstStyle/>
          <a:p>
            <a:pPr algn="just"/>
            <a:r>
              <a:rPr lang="ro-RO" sz="3200" dirty="0">
                <a:solidFill>
                  <a:srgbClr val="7030A0"/>
                </a:solidFill>
              </a:rPr>
              <a:t>	</a:t>
            </a:r>
            <a:r>
              <a:rPr lang="en-US" sz="2800" b="1" dirty="0">
                <a:solidFill>
                  <a:srgbClr val="7030A0"/>
                </a:solidFill>
              </a:rPr>
              <a:t>However, in addition to ensuring the flow of technology, it is necessary to consider not blocking financial resources by overburdening stocks.</a:t>
            </a:r>
          </a:p>
          <a:p>
            <a:pPr algn="just"/>
            <a:r>
              <a:rPr lang="en-US" sz="2800" b="1" dirty="0">
                <a:solidFill>
                  <a:srgbClr val="7030A0"/>
                </a:solidFill>
              </a:rPr>
              <a:t> </a:t>
            </a:r>
            <a:r>
              <a:rPr lang="ro-RO" sz="2800" b="1" dirty="0">
                <a:solidFill>
                  <a:srgbClr val="7030A0"/>
                </a:solidFill>
              </a:rPr>
              <a:t>	</a:t>
            </a:r>
            <a:r>
              <a:rPr lang="en-US" sz="2800" b="1" dirty="0">
                <a:solidFill>
                  <a:srgbClr val="7030A0"/>
                </a:solidFill>
              </a:rPr>
              <a:t>Another strategy to follow is the prediction of the finished products market, which is why they were made through empirical studies, internal and external factors that influence the market and market orientation towards certain products. Any entity aims to increase productivity, this entity provides qualified personnel to reduce waste, efficient use of fixed equipment and other administrative and maintenance costs of production sections.</a:t>
            </a:r>
            <a:endParaRPr lang="ro-RO" sz="2800" b="1" dirty="0">
              <a:solidFill>
                <a:srgbClr val="7030A0"/>
              </a:solidFill>
            </a:endParaRPr>
          </a:p>
        </p:txBody>
      </p:sp>
      <p:pic>
        <p:nvPicPr>
          <p:cNvPr id="4" name="Picture 3">
            <a:extLst>
              <a:ext uri="{FF2B5EF4-FFF2-40B4-BE49-F238E27FC236}">
                <a16:creationId xmlns:a16="http://schemas.microsoft.com/office/drawing/2014/main" id="{C04F4C40-3FC5-4A11-9254-468F38F1565C}"/>
              </a:ext>
            </a:extLst>
          </p:cNvPr>
          <p:cNvPicPr>
            <a:picLocks noChangeAspect="1"/>
          </p:cNvPicPr>
          <p:nvPr/>
        </p:nvPicPr>
        <p:blipFill>
          <a:blip r:embed="rId2"/>
          <a:stretch>
            <a:fillRect/>
          </a:stretch>
        </p:blipFill>
        <p:spPr>
          <a:xfrm>
            <a:off x="2093843" y="980662"/>
            <a:ext cx="7752522" cy="1890130"/>
          </a:xfrm>
          <a:prstGeom prst="rect">
            <a:avLst/>
          </a:prstGeom>
        </p:spPr>
      </p:pic>
    </p:spTree>
    <p:extLst>
      <p:ext uri="{BB962C8B-B14F-4D97-AF65-F5344CB8AC3E}">
        <p14:creationId xmlns:p14="http://schemas.microsoft.com/office/powerpoint/2010/main" val="14959759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1572C-D95B-43B9-86A9-DB8F4D2D18E1}"/>
              </a:ext>
            </a:extLst>
          </p:cNvPr>
          <p:cNvSpPr>
            <a:spLocks noGrp="1"/>
          </p:cNvSpPr>
          <p:nvPr>
            <p:ph type="title"/>
          </p:nvPr>
        </p:nvSpPr>
        <p:spPr>
          <a:xfrm>
            <a:off x="838200" y="365126"/>
            <a:ext cx="10515600" cy="1092614"/>
          </a:xfrm>
        </p:spPr>
        <p:txBody>
          <a:bodyPr>
            <a:normAutofit fontScale="90000"/>
          </a:bodyPr>
          <a:lstStyle/>
          <a:p>
            <a:pPr algn="ctr"/>
            <a:r>
              <a:rPr lang="en-US" b="1" dirty="0">
                <a:solidFill>
                  <a:srgbClr val="0033CC"/>
                </a:solidFill>
              </a:rPr>
              <a:t>Management of raw materials and property, plant and equipment</a:t>
            </a:r>
            <a:endParaRPr lang="ro-RO" b="1" dirty="0">
              <a:solidFill>
                <a:srgbClr val="0033CC"/>
              </a:solidFill>
            </a:endParaRPr>
          </a:p>
        </p:txBody>
      </p:sp>
      <p:sp>
        <p:nvSpPr>
          <p:cNvPr id="3" name="Rectangle 2">
            <a:extLst>
              <a:ext uri="{FF2B5EF4-FFF2-40B4-BE49-F238E27FC236}">
                <a16:creationId xmlns:a16="http://schemas.microsoft.com/office/drawing/2014/main" id="{1FEA3851-9BF7-40C1-8449-69F8D64860CD}"/>
              </a:ext>
            </a:extLst>
          </p:cNvPr>
          <p:cNvSpPr/>
          <p:nvPr/>
        </p:nvSpPr>
        <p:spPr>
          <a:xfrm>
            <a:off x="559982" y="1457739"/>
            <a:ext cx="11234453" cy="5016758"/>
          </a:xfrm>
          <a:prstGeom prst="rect">
            <a:avLst/>
          </a:prstGeom>
        </p:spPr>
        <p:txBody>
          <a:bodyPr wrap="square">
            <a:spAutoFit/>
          </a:bodyPr>
          <a:lstStyle/>
          <a:p>
            <a:r>
              <a:rPr lang="en-US" sz="3200" b="1" dirty="0">
                <a:solidFill>
                  <a:srgbClr val="539824"/>
                </a:solidFill>
              </a:rPr>
              <a:t>Also, in addition to the flows of material goods, we take into account their outflows and determining causes</a:t>
            </a:r>
            <a:r>
              <a:rPr lang="ro-RO" sz="3200" b="1" dirty="0">
                <a:solidFill>
                  <a:schemeClr val="accent2">
                    <a:lumMod val="75000"/>
                  </a:schemeClr>
                </a:solidFill>
              </a:rPr>
              <a:t>:</a:t>
            </a:r>
            <a:endParaRPr lang="en-US" sz="3200" b="1" dirty="0">
              <a:solidFill>
                <a:schemeClr val="accent2">
                  <a:lumMod val="75000"/>
                </a:schemeClr>
              </a:solidFill>
            </a:endParaRPr>
          </a:p>
          <a:p>
            <a:r>
              <a:rPr lang="en-US" sz="3200" b="1" dirty="0">
                <a:solidFill>
                  <a:schemeClr val="accent2">
                    <a:lumMod val="75000"/>
                  </a:schemeClr>
                </a:solidFill>
              </a:rPr>
              <a:t>• integration into finished products</a:t>
            </a:r>
          </a:p>
          <a:p>
            <a:r>
              <a:rPr lang="en-US" sz="3200" b="1" dirty="0">
                <a:solidFill>
                  <a:schemeClr val="accent2">
                    <a:lumMod val="75000"/>
                  </a:schemeClr>
                </a:solidFill>
              </a:rPr>
              <a:t>• production of fixed assets</a:t>
            </a:r>
          </a:p>
          <a:p>
            <a:r>
              <a:rPr lang="en-US" sz="3200" b="1" dirty="0">
                <a:solidFill>
                  <a:schemeClr val="accent2">
                    <a:lumMod val="75000"/>
                  </a:schemeClr>
                </a:solidFill>
              </a:rPr>
              <a:t>• scrap</a:t>
            </a:r>
          </a:p>
          <a:p>
            <a:r>
              <a:rPr lang="en-US" sz="3200" b="1" dirty="0">
                <a:solidFill>
                  <a:schemeClr val="accent2">
                    <a:lumMod val="75000"/>
                  </a:schemeClr>
                </a:solidFill>
              </a:rPr>
              <a:t> • scrapping</a:t>
            </a:r>
          </a:p>
          <a:p>
            <a:r>
              <a:rPr lang="en-US" sz="3200" b="1" dirty="0">
                <a:solidFill>
                  <a:schemeClr val="accent2">
                    <a:lumMod val="75000"/>
                  </a:schemeClr>
                </a:solidFill>
              </a:rPr>
              <a:t>• sale</a:t>
            </a:r>
          </a:p>
          <a:p>
            <a:r>
              <a:rPr lang="en-US" sz="3200" b="1" dirty="0">
                <a:solidFill>
                  <a:schemeClr val="accent2">
                    <a:lumMod val="75000"/>
                  </a:schemeClr>
                </a:solidFill>
              </a:rPr>
              <a:t>• deficiencies found in the inventory</a:t>
            </a:r>
          </a:p>
          <a:p>
            <a:r>
              <a:rPr lang="en-US" sz="3200" b="1" dirty="0">
                <a:solidFill>
                  <a:schemeClr val="accent2">
                    <a:lumMod val="75000"/>
                  </a:schemeClr>
                </a:solidFill>
              </a:rPr>
              <a:t>• free of charge or</a:t>
            </a:r>
          </a:p>
          <a:p>
            <a:r>
              <a:rPr lang="en-US" sz="3200" b="1" dirty="0">
                <a:solidFill>
                  <a:schemeClr val="accent2">
                    <a:lumMod val="75000"/>
                  </a:schemeClr>
                </a:solidFill>
              </a:rPr>
              <a:t>• other causes of force majeure.</a:t>
            </a:r>
            <a:endParaRPr lang="ro-RO" sz="3200" b="1" dirty="0">
              <a:solidFill>
                <a:schemeClr val="accent2">
                  <a:lumMod val="75000"/>
                </a:schemeClr>
              </a:solidFill>
            </a:endParaRPr>
          </a:p>
        </p:txBody>
      </p:sp>
      <p:pic>
        <p:nvPicPr>
          <p:cNvPr id="4" name="Picture 3">
            <a:extLst>
              <a:ext uri="{FF2B5EF4-FFF2-40B4-BE49-F238E27FC236}">
                <a16:creationId xmlns:a16="http://schemas.microsoft.com/office/drawing/2014/main" id="{95D543C4-0B94-4881-AA00-07415013D344}"/>
              </a:ext>
            </a:extLst>
          </p:cNvPr>
          <p:cNvPicPr>
            <a:picLocks noChangeAspect="1"/>
          </p:cNvPicPr>
          <p:nvPr/>
        </p:nvPicPr>
        <p:blipFill>
          <a:blip r:embed="rId2"/>
          <a:stretch>
            <a:fillRect/>
          </a:stretch>
        </p:blipFill>
        <p:spPr>
          <a:xfrm>
            <a:off x="7500730" y="2544417"/>
            <a:ext cx="4131288" cy="2968487"/>
          </a:xfrm>
          <a:prstGeom prst="rect">
            <a:avLst/>
          </a:prstGeom>
        </p:spPr>
      </p:pic>
    </p:spTree>
    <p:extLst>
      <p:ext uri="{BB962C8B-B14F-4D97-AF65-F5344CB8AC3E}">
        <p14:creationId xmlns:p14="http://schemas.microsoft.com/office/powerpoint/2010/main" val="28938154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81AFB-C4ED-4A9E-820C-4E2302D89F55}"/>
              </a:ext>
            </a:extLst>
          </p:cNvPr>
          <p:cNvSpPr>
            <a:spLocks noGrp="1"/>
          </p:cNvSpPr>
          <p:nvPr>
            <p:ph type="title"/>
          </p:nvPr>
        </p:nvSpPr>
        <p:spPr>
          <a:xfrm>
            <a:off x="838200" y="365126"/>
            <a:ext cx="10515600" cy="933588"/>
          </a:xfrm>
        </p:spPr>
        <p:txBody>
          <a:bodyPr>
            <a:normAutofit fontScale="90000"/>
          </a:bodyPr>
          <a:lstStyle/>
          <a:p>
            <a:pPr algn="ctr"/>
            <a:r>
              <a:rPr lang="en-US" b="1" dirty="0">
                <a:solidFill>
                  <a:srgbClr val="7030A0"/>
                </a:solidFill>
              </a:rPr>
              <a:t>Management of raw materials and property, plant and equipment</a:t>
            </a:r>
          </a:p>
        </p:txBody>
      </p:sp>
      <p:sp>
        <p:nvSpPr>
          <p:cNvPr id="4" name="TextBox 3">
            <a:extLst>
              <a:ext uri="{FF2B5EF4-FFF2-40B4-BE49-F238E27FC236}">
                <a16:creationId xmlns:a16="http://schemas.microsoft.com/office/drawing/2014/main" id="{5D06AD66-E4E1-46E0-9058-61076F5D4A14}"/>
              </a:ext>
            </a:extLst>
          </p:cNvPr>
          <p:cNvSpPr txBox="1"/>
          <p:nvPr/>
        </p:nvSpPr>
        <p:spPr>
          <a:xfrm>
            <a:off x="838201" y="1690689"/>
            <a:ext cx="10515600" cy="5509200"/>
          </a:xfrm>
          <a:prstGeom prst="rect">
            <a:avLst/>
          </a:prstGeom>
          <a:noFill/>
        </p:spPr>
        <p:txBody>
          <a:bodyPr wrap="square">
            <a:spAutoFit/>
          </a:bodyPr>
          <a:lstStyle/>
          <a:p>
            <a:pPr algn="just"/>
            <a:r>
              <a:rPr lang="ro-RO" sz="3200" b="1" dirty="0">
                <a:solidFill>
                  <a:srgbClr val="000099"/>
                </a:solidFill>
              </a:rPr>
              <a:t>	</a:t>
            </a:r>
            <a:r>
              <a:rPr lang="en-US" sz="3200" b="1" dirty="0">
                <a:solidFill>
                  <a:srgbClr val="000099"/>
                </a:solidFill>
              </a:rPr>
              <a:t>The outflow of intangible and tangible fixed assets subject to depreciation by scrapping is a complex outflow that includes operations of demolition, dismantling or dismantling of fixed assets, capitalization of assemblies, subassemblies, components and resulting materials, deduction from the administration of these fixed assets.</a:t>
            </a:r>
            <a:endParaRPr lang="ro-RO" sz="3200" b="1" dirty="0">
              <a:solidFill>
                <a:srgbClr val="000099"/>
              </a:solidFill>
            </a:endParaRPr>
          </a:p>
          <a:p>
            <a:pPr algn="just"/>
            <a:r>
              <a:rPr lang="ro-RO" sz="3200" b="1" dirty="0">
                <a:solidFill>
                  <a:schemeClr val="accent6">
                    <a:lumMod val="50000"/>
                  </a:schemeClr>
                </a:solidFill>
              </a:rPr>
              <a:t>	</a:t>
            </a:r>
            <a:r>
              <a:rPr lang="en-US" sz="3200" b="1" dirty="0">
                <a:solidFill>
                  <a:schemeClr val="accent6">
                    <a:lumMod val="50000"/>
                  </a:schemeClr>
                </a:solidFill>
              </a:rPr>
              <a:t>On the occasion of decommissioning of fixed assets subject to depreciation in the accounting of the institution must be recorded: decrease in registration of fixed assets, the value of materials obtained from decommissioning.</a:t>
            </a:r>
            <a:endParaRPr lang="ro-RO" sz="3200" b="1" dirty="0">
              <a:solidFill>
                <a:schemeClr val="accent6">
                  <a:lumMod val="50000"/>
                </a:schemeClr>
              </a:solidFill>
            </a:endParaRPr>
          </a:p>
          <a:p>
            <a:pPr algn="just"/>
            <a:endParaRPr lang="en-US" sz="3200" b="1" dirty="0"/>
          </a:p>
        </p:txBody>
      </p:sp>
    </p:spTree>
    <p:extLst>
      <p:ext uri="{BB962C8B-B14F-4D97-AF65-F5344CB8AC3E}">
        <p14:creationId xmlns:p14="http://schemas.microsoft.com/office/powerpoint/2010/main" val="1693579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3BCFC-D94C-4024-93D3-0DA519FEDD48}"/>
              </a:ext>
            </a:extLst>
          </p:cNvPr>
          <p:cNvSpPr>
            <a:spLocks noGrp="1"/>
          </p:cNvSpPr>
          <p:nvPr>
            <p:ph type="title"/>
          </p:nvPr>
        </p:nvSpPr>
        <p:spPr/>
        <p:txBody>
          <a:bodyPr>
            <a:normAutofit fontScale="90000"/>
          </a:bodyPr>
          <a:lstStyle/>
          <a:p>
            <a:pPr algn="ctr"/>
            <a:r>
              <a:rPr lang="en-US" b="1" dirty="0">
                <a:solidFill>
                  <a:srgbClr val="7030A0"/>
                </a:solidFill>
              </a:rPr>
              <a:t>Management of raw materials and property, plant and equipment</a:t>
            </a:r>
            <a:br>
              <a:rPr lang="ro-RO" b="1" dirty="0">
                <a:solidFill>
                  <a:srgbClr val="7030A0"/>
                </a:solidFill>
              </a:rPr>
            </a:br>
            <a:endParaRPr lang="en-US" b="1" dirty="0">
              <a:solidFill>
                <a:srgbClr val="7030A0"/>
              </a:solidFill>
            </a:endParaRPr>
          </a:p>
        </p:txBody>
      </p:sp>
      <p:sp>
        <p:nvSpPr>
          <p:cNvPr id="4" name="TextBox 3">
            <a:extLst>
              <a:ext uri="{FF2B5EF4-FFF2-40B4-BE49-F238E27FC236}">
                <a16:creationId xmlns:a16="http://schemas.microsoft.com/office/drawing/2014/main" id="{C3B394AA-32B2-49BB-AB76-EB015C9DDE70}"/>
              </a:ext>
            </a:extLst>
          </p:cNvPr>
          <p:cNvSpPr txBox="1"/>
          <p:nvPr/>
        </p:nvSpPr>
        <p:spPr>
          <a:xfrm>
            <a:off x="1232452" y="1690688"/>
            <a:ext cx="10121348" cy="4524315"/>
          </a:xfrm>
          <a:prstGeom prst="rect">
            <a:avLst/>
          </a:prstGeom>
          <a:noFill/>
        </p:spPr>
        <p:txBody>
          <a:bodyPr wrap="square">
            <a:spAutoFit/>
          </a:bodyPr>
          <a:lstStyle/>
          <a:p>
            <a:pPr algn="just"/>
            <a:r>
              <a:rPr lang="en-US" sz="3600" b="1" dirty="0">
                <a:solidFill>
                  <a:srgbClr val="6600CC"/>
                </a:solidFill>
              </a:rPr>
              <a:t>The outflow of fixed assets subject to depreciation by sale is accounted for in a manner similar to the decommissioning operation by deducting from the record the fixed assets sold, taking into account the carrying amount recovered in whole or in part by depreciation.</a:t>
            </a:r>
            <a:endParaRPr lang="ro-RO" sz="3600" b="1" dirty="0">
              <a:solidFill>
                <a:srgbClr val="6600CC"/>
              </a:solidFill>
            </a:endParaRPr>
          </a:p>
          <a:p>
            <a:pPr algn="just"/>
            <a:endParaRPr lang="en-US" sz="3600" b="1" dirty="0">
              <a:solidFill>
                <a:srgbClr val="6600CC"/>
              </a:solidFill>
            </a:endParaRPr>
          </a:p>
          <a:p>
            <a:pPr algn="just"/>
            <a:r>
              <a:rPr lang="en-US" sz="3600" b="1" dirty="0">
                <a:solidFill>
                  <a:srgbClr val="6600CC"/>
                </a:solidFill>
              </a:rPr>
              <a:t>Sales results also reflect the sales operation.</a:t>
            </a:r>
          </a:p>
        </p:txBody>
      </p:sp>
    </p:spTree>
    <p:extLst>
      <p:ext uri="{BB962C8B-B14F-4D97-AF65-F5344CB8AC3E}">
        <p14:creationId xmlns:p14="http://schemas.microsoft.com/office/powerpoint/2010/main" val="3225417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AADC4-7CED-4F01-B313-E4B706AAB19D}"/>
              </a:ext>
            </a:extLst>
          </p:cNvPr>
          <p:cNvSpPr>
            <a:spLocks noGrp="1"/>
          </p:cNvSpPr>
          <p:nvPr>
            <p:ph type="title"/>
          </p:nvPr>
        </p:nvSpPr>
        <p:spPr>
          <a:xfrm>
            <a:off x="954157" y="338621"/>
            <a:ext cx="10515600" cy="1325563"/>
          </a:xfrm>
        </p:spPr>
        <p:txBody>
          <a:bodyPr>
            <a:normAutofit fontScale="90000"/>
          </a:bodyPr>
          <a:lstStyle/>
          <a:p>
            <a:pPr algn="ctr"/>
            <a:r>
              <a:rPr lang="en-US" b="1" dirty="0">
                <a:solidFill>
                  <a:srgbClr val="6600CC"/>
                </a:solidFill>
              </a:rPr>
              <a:t>Management of raw materials and property, plant and equipment</a:t>
            </a:r>
            <a:br>
              <a:rPr lang="en-US" dirty="0"/>
            </a:br>
            <a:endParaRPr lang="en-US" dirty="0"/>
          </a:p>
        </p:txBody>
      </p:sp>
      <p:sp>
        <p:nvSpPr>
          <p:cNvPr id="4" name="TextBox 3">
            <a:extLst>
              <a:ext uri="{FF2B5EF4-FFF2-40B4-BE49-F238E27FC236}">
                <a16:creationId xmlns:a16="http://schemas.microsoft.com/office/drawing/2014/main" id="{0417840C-71D4-43D7-A341-36E7F1AD2F62}"/>
              </a:ext>
            </a:extLst>
          </p:cNvPr>
          <p:cNvSpPr txBox="1"/>
          <p:nvPr/>
        </p:nvSpPr>
        <p:spPr>
          <a:xfrm>
            <a:off x="722243" y="1484243"/>
            <a:ext cx="11019183" cy="5078313"/>
          </a:xfrm>
          <a:prstGeom prst="rect">
            <a:avLst/>
          </a:prstGeom>
          <a:noFill/>
        </p:spPr>
        <p:txBody>
          <a:bodyPr wrap="square">
            <a:spAutoFit/>
          </a:bodyPr>
          <a:lstStyle/>
          <a:p>
            <a:pPr algn="just"/>
            <a:r>
              <a:rPr lang="en-US" sz="3600" b="1" dirty="0">
                <a:solidFill>
                  <a:srgbClr val="539824"/>
                </a:solidFill>
              </a:rPr>
              <a:t>For a good management of the circulating and fixed capital in an entity, the Valuation of the elements of the nature of assets, liabilities and equity is required.</a:t>
            </a:r>
            <a:endParaRPr lang="ro-RO" sz="3600" b="1" dirty="0">
              <a:solidFill>
                <a:srgbClr val="539824"/>
              </a:solidFill>
            </a:endParaRPr>
          </a:p>
          <a:p>
            <a:endParaRPr lang="en-US" sz="3600" dirty="0"/>
          </a:p>
          <a:p>
            <a:pPr algn="just"/>
            <a:r>
              <a:rPr lang="en-US" sz="3600" b="1" dirty="0">
                <a:solidFill>
                  <a:srgbClr val="003366"/>
                </a:solidFill>
              </a:rPr>
              <a:t>On the occasion of the inventory and at the end of the financial year it is carried out according to the provisions of the Methodological Norms regarding the organization and management of the accounting and the instructions for its application</a:t>
            </a:r>
            <a:r>
              <a:rPr lang="ro-RO" sz="3600" b="1" dirty="0">
                <a:solidFill>
                  <a:srgbClr val="003366"/>
                </a:solidFill>
              </a:rPr>
              <a:t>.</a:t>
            </a:r>
            <a:endParaRPr lang="en-US" sz="3600" b="1" dirty="0">
              <a:solidFill>
                <a:srgbClr val="003366"/>
              </a:solidFill>
            </a:endParaRPr>
          </a:p>
        </p:txBody>
      </p:sp>
    </p:spTree>
    <p:extLst>
      <p:ext uri="{BB962C8B-B14F-4D97-AF65-F5344CB8AC3E}">
        <p14:creationId xmlns:p14="http://schemas.microsoft.com/office/powerpoint/2010/main" val="3569813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EC2AA8-8FCB-4FEC-926B-F50FF9DD5091}"/>
              </a:ext>
            </a:extLst>
          </p:cNvPr>
          <p:cNvPicPr>
            <a:picLocks noChangeAspect="1"/>
          </p:cNvPicPr>
          <p:nvPr/>
        </p:nvPicPr>
        <p:blipFill>
          <a:blip r:embed="rId2"/>
          <a:stretch>
            <a:fillRect/>
          </a:stretch>
        </p:blipFill>
        <p:spPr>
          <a:xfrm>
            <a:off x="874643" y="382773"/>
            <a:ext cx="10416210" cy="5784110"/>
          </a:xfrm>
          <a:prstGeom prst="rect">
            <a:avLst/>
          </a:prstGeom>
        </p:spPr>
      </p:pic>
      <p:sp>
        <p:nvSpPr>
          <p:cNvPr id="4" name="Rectangle 3">
            <a:extLst>
              <a:ext uri="{FF2B5EF4-FFF2-40B4-BE49-F238E27FC236}">
                <a16:creationId xmlns:a16="http://schemas.microsoft.com/office/drawing/2014/main" id="{960FEE3C-BDCF-4B10-9437-B21978015C12}"/>
              </a:ext>
            </a:extLst>
          </p:cNvPr>
          <p:cNvSpPr/>
          <p:nvPr/>
        </p:nvSpPr>
        <p:spPr>
          <a:xfrm>
            <a:off x="538716" y="691118"/>
            <a:ext cx="11093303" cy="6494085"/>
          </a:xfrm>
          <a:prstGeom prst="rect">
            <a:avLst/>
          </a:prstGeom>
        </p:spPr>
        <p:txBody>
          <a:bodyPr wrap="square">
            <a:spAutoFit/>
          </a:bodyPr>
          <a:lstStyle/>
          <a:p>
            <a:pPr algn="just"/>
            <a:r>
              <a:rPr lang="ro-RO" sz="3200" b="1" dirty="0"/>
              <a:t>	</a:t>
            </a:r>
            <a:r>
              <a:rPr lang="en-US" sz="3200" b="1" dirty="0"/>
              <a:t>In</a:t>
            </a:r>
          </a:p>
          <a:p>
            <a:pPr algn="just"/>
            <a:r>
              <a:rPr lang="ro-RO" sz="3200" b="1" dirty="0"/>
              <a:t>	</a:t>
            </a:r>
            <a:r>
              <a:rPr lang="en-US" sz="3200" b="1" dirty="0"/>
              <a:t>In</a:t>
            </a:r>
            <a:r>
              <a:rPr lang="ro-RO" sz="3200" b="1" dirty="0"/>
              <a:t> </a:t>
            </a:r>
            <a:r>
              <a:rPr lang="en-US" sz="3200" b="1" dirty="0"/>
              <a:t>accounting, it is necessary and mandatory to revalue tangible fixed assets in order to determine their fair value,</a:t>
            </a:r>
          </a:p>
          <a:p>
            <a:pPr algn="just"/>
            <a:r>
              <a:rPr lang="en-US" sz="3200" b="1" dirty="0"/>
              <a:t>Taking into account inflation, the usefulness of the good, its condition and the market price, when the book value differs significantly from the fair value</a:t>
            </a:r>
            <a:r>
              <a:rPr lang="ro-RO" sz="3200" b="1" dirty="0"/>
              <a:t>.</a:t>
            </a:r>
          </a:p>
          <a:p>
            <a:pPr algn="just"/>
            <a:endParaRPr lang="ro-RO" sz="3200" b="1" dirty="0"/>
          </a:p>
          <a:p>
            <a:pPr algn="just"/>
            <a:r>
              <a:rPr lang="ro-RO" sz="3200" b="1" dirty="0"/>
              <a:t>	</a:t>
            </a:r>
            <a:r>
              <a:rPr lang="en-US" sz="3200" b="1" dirty="0"/>
              <a:t>The results of the revaluation must be recorded in the accounts by the end of the year in which the revaluation was carried out, obtaining at the end of the financial year the actual annual financial statements, eliminating as much as possible the differences between the written and the factual ones.</a:t>
            </a:r>
            <a:endParaRPr lang="ro-RO" sz="3200" b="1" dirty="0"/>
          </a:p>
          <a:p>
            <a:pPr algn="just"/>
            <a:endParaRPr lang="ro-RO" sz="3200" b="1" dirty="0"/>
          </a:p>
        </p:txBody>
      </p:sp>
    </p:spTree>
    <p:extLst>
      <p:ext uri="{BB962C8B-B14F-4D97-AF65-F5344CB8AC3E}">
        <p14:creationId xmlns:p14="http://schemas.microsoft.com/office/powerpoint/2010/main" val="5754210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40DB446-B6B7-4084-B6B1-485664E00CA8}"/>
              </a:ext>
            </a:extLst>
          </p:cNvPr>
          <p:cNvSpPr/>
          <p:nvPr/>
        </p:nvSpPr>
        <p:spPr>
          <a:xfrm>
            <a:off x="874643" y="1696277"/>
            <a:ext cx="10137914" cy="3539430"/>
          </a:xfrm>
          <a:prstGeom prst="rect">
            <a:avLst/>
          </a:prstGeom>
          <a:solidFill>
            <a:schemeClr val="bg2"/>
          </a:solidFill>
        </p:spPr>
        <p:txBody>
          <a:bodyPr wrap="square">
            <a:spAutoFit/>
          </a:bodyPr>
          <a:lstStyle/>
          <a:p>
            <a:pPr algn="just"/>
            <a:r>
              <a:rPr lang="ro-RO" sz="2800" b="1" dirty="0">
                <a:solidFill>
                  <a:srgbClr val="6600CC"/>
                </a:solidFill>
              </a:rPr>
              <a:t>	</a:t>
            </a:r>
            <a:r>
              <a:rPr lang="en-US" sz="3200" b="1" dirty="0">
                <a:solidFill>
                  <a:srgbClr val="6600CC"/>
                </a:solidFill>
              </a:rPr>
              <a:t>In accounting, the correction of accounting errors related to previous years, arising from mathematical errors, errors in the application of accounting policies, ignoring or misinterpreting transactions and other events, shall be made in the corresponding accounts of assets, liabilities and capital, and those relating to </a:t>
            </a:r>
            <a:r>
              <a:rPr lang="en-US" sz="3200" b="1" dirty="0" err="1">
                <a:solidFill>
                  <a:srgbClr val="6600CC"/>
                </a:solidFill>
              </a:rPr>
              <a:t>to</a:t>
            </a:r>
            <a:r>
              <a:rPr lang="en-US" sz="3200" b="1" dirty="0">
                <a:solidFill>
                  <a:srgbClr val="6600CC"/>
                </a:solidFill>
              </a:rPr>
              <a:t> income and expenses is made in account 117 "Profit carried forward"</a:t>
            </a:r>
            <a:endParaRPr lang="ro-RO" sz="3200" b="1" dirty="0">
              <a:solidFill>
                <a:srgbClr val="6600CC"/>
              </a:solidFill>
            </a:endParaRPr>
          </a:p>
        </p:txBody>
      </p:sp>
    </p:spTree>
    <p:extLst>
      <p:ext uri="{BB962C8B-B14F-4D97-AF65-F5344CB8AC3E}">
        <p14:creationId xmlns:p14="http://schemas.microsoft.com/office/powerpoint/2010/main" val="28625391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567</TotalTime>
  <Words>1569</Words>
  <Application>Microsoft Office PowerPoint</Application>
  <PresentationFormat>Widescreen</PresentationFormat>
  <Paragraphs>158</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Management of materials and fixed assets in entities</vt:lpstr>
      <vt:lpstr>Management of raw materials and property, plant and equipment</vt:lpstr>
      <vt:lpstr>Management of raw materials and property,  plant and equipment</vt:lpstr>
      <vt:lpstr>Management of raw materials and property, plant and equipment</vt:lpstr>
      <vt:lpstr>Management of raw materials and property, plant and equipment</vt:lpstr>
      <vt:lpstr>Management of raw materials and property, plant and equipment </vt:lpstr>
      <vt:lpstr>Management of raw materials and property, plant and equipment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Contabiltatea instituţiilor publice</dc:title>
  <dc:creator>Sintea</dc:creator>
  <cp:lastModifiedBy>lucica</cp:lastModifiedBy>
  <cp:revision>52</cp:revision>
  <dcterms:created xsi:type="dcterms:W3CDTF">2020-04-17T05:46:04Z</dcterms:created>
  <dcterms:modified xsi:type="dcterms:W3CDTF">2020-09-30T15:47:47Z</dcterms:modified>
</cp:coreProperties>
</file>